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handoutMasterIdLst>
    <p:handoutMasterId r:id="rId45"/>
  </p:handoutMasterIdLst>
  <p:sldIdLst>
    <p:sldId id="256" r:id="rId2"/>
    <p:sldId id="257" r:id="rId3"/>
    <p:sldId id="259" r:id="rId4"/>
    <p:sldId id="262" r:id="rId5"/>
    <p:sldId id="265" r:id="rId6"/>
    <p:sldId id="304" r:id="rId7"/>
    <p:sldId id="267" r:id="rId8"/>
    <p:sldId id="306" r:id="rId9"/>
    <p:sldId id="273" r:id="rId10"/>
    <p:sldId id="274" r:id="rId11"/>
    <p:sldId id="302" r:id="rId12"/>
    <p:sldId id="303" r:id="rId13"/>
    <p:sldId id="260" r:id="rId14"/>
    <p:sldId id="261"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307" r:id="rId31"/>
    <p:sldId id="308" r:id="rId32"/>
    <p:sldId id="309" r:id="rId33"/>
    <p:sldId id="292" r:id="rId34"/>
    <p:sldId id="293" r:id="rId35"/>
    <p:sldId id="294" r:id="rId36"/>
    <p:sldId id="295" r:id="rId37"/>
    <p:sldId id="296" r:id="rId38"/>
    <p:sldId id="297" r:id="rId39"/>
    <p:sldId id="298" r:id="rId40"/>
    <p:sldId id="299" r:id="rId41"/>
    <p:sldId id="300" r:id="rId42"/>
    <p:sldId id="301" r:id="rId4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AD38BF45-5583-4659-BEC3-52A398C6F125}">
  <a:tblStyle styleId="{AD38BF45-5583-4659-BEC3-52A398C6F12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0134F324-5884-4D1C-BE76-F7D5AFBF8F5F}" styleName="Table_1"/>
  <a:tblStyle styleId="{D9408169-96E8-4B55-AB6F-A6A28284DE1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0" autoAdjust="0"/>
    <p:restoredTop sz="96391" autoAdjust="0"/>
  </p:normalViewPr>
  <p:slideViewPr>
    <p:cSldViewPr snapToGrid="0" snapToObjects="1">
      <p:cViewPr varScale="1">
        <p:scale>
          <a:sx n="114" d="100"/>
          <a:sy n="114"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466955C-E18A-471B-ABAC-CB793A244487}" type="datetimeFigureOut">
              <a:rPr lang="en-US" smtClean="0"/>
              <a:t>12/21/2017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68E68E-47AB-4586-B1EB-57103B56B3A8}" type="slidenum">
              <a:rPr lang="en-US" smtClean="0"/>
              <a:t>‹#›</a:t>
            </a:fld>
            <a:endParaRPr lang="en-US"/>
          </a:p>
        </p:txBody>
      </p:sp>
    </p:spTree>
    <p:extLst>
      <p:ext uri="{BB962C8B-B14F-4D97-AF65-F5344CB8AC3E}">
        <p14:creationId xmlns:p14="http://schemas.microsoft.com/office/powerpoint/2010/main" val="28692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672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7" y="0"/>
            <a:ext cx="3038475" cy="466725"/>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73575"/>
            <a:ext cx="5607049" cy="366077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672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199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505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81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4020833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03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55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rtl="0">
              <a:spcBef>
                <a:spcPts val="0"/>
              </a:spcBef>
              <a:buNone/>
            </a:pPr>
            <a:endParaRPr/>
          </a:p>
        </p:txBody>
      </p:sp>
      <p:sp>
        <p:nvSpPr>
          <p:cNvPr id="125" name="Shape 12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53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74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1675" y="4473575"/>
            <a:ext cx="5607000" cy="3660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970337" y="8829675"/>
            <a:ext cx="3038399" cy="4668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24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253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321301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rtl="0">
              <a:spcBef>
                <a:spcPts val="0"/>
              </a:spcBef>
              <a:buNone/>
            </a:pPr>
            <a:endParaRPr/>
          </a:p>
        </p:txBody>
      </p:sp>
      <p:sp>
        <p:nvSpPr>
          <p:cNvPr id="291" name="Shape 29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71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082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1" i="1" u="none" strike="noStrike" cap="none" dirty="0">
              <a:solidFill>
                <a:srgbClr val="FF0000"/>
              </a:solidFill>
              <a:latin typeface="Calibri"/>
              <a:ea typeface="Calibri"/>
              <a:cs typeface="Calibri"/>
              <a:sym typeface="Calibri"/>
            </a:endParaRPr>
          </a:p>
        </p:txBody>
      </p:sp>
      <p:sp>
        <p:nvSpPr>
          <p:cNvPr id="299" name="Shape 299"/>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66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11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93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701675" y="4473575"/>
            <a:ext cx="5607049" cy="3660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3970337" y="8829675"/>
            <a:ext cx="3038475"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30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987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57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68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rtl="0">
              <a:spcBef>
                <a:spcPts val="0"/>
              </a:spcBef>
              <a:buNone/>
            </a:pPr>
            <a:endParaRPr/>
          </a:p>
        </p:txBody>
      </p:sp>
      <p:sp>
        <p:nvSpPr>
          <p:cNvPr id="371" name="Shape 37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84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rtl="0">
              <a:spcBef>
                <a:spcPts val="0"/>
              </a:spcBef>
              <a:buNone/>
            </a:pPr>
            <a:endParaRPr/>
          </a:p>
        </p:txBody>
      </p:sp>
      <p:sp>
        <p:nvSpPr>
          <p:cNvPr id="378" name="Shape 3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849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85" name="Shape 3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28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675" y="4473575"/>
            <a:ext cx="5607000" cy="3660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970337" y="8829675"/>
            <a:ext cx="3038399" cy="4668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815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3130188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399" name="Shape 3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452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06" name="Shape 40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60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428035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3422267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34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9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4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450" name="Shape 450"/>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950971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72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marL="457200" lvl="0" indent="-292100">
              <a:spcBef>
                <a:spcPts val="0"/>
              </a:spcBef>
              <a:buSzPct val="100000"/>
              <a:buChar char="●"/>
            </a:pPr>
            <a:endParaRPr lang="en-US" sz="1000" dirty="0"/>
          </a:p>
        </p:txBody>
      </p:sp>
      <p:sp>
        <p:nvSpPr>
          <p:cNvPr id="131" name="Shape 13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045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268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475" name="Shape 475"/>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405580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dirty="0"/>
          </a:p>
        </p:txBody>
      </p:sp>
      <p:sp>
        <p:nvSpPr>
          <p:cNvPr id="151" name="Shape 151"/>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59065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78063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35863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1675" y="4473575"/>
            <a:ext cx="5607049" cy="3660775"/>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4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01675" y="4473575"/>
            <a:ext cx="5607000" cy="36609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txBox="1">
            <a:spLocks noGrp="1"/>
          </p:cNvSpPr>
          <p:nvPr>
            <p:ph type="sldNum" idx="12"/>
          </p:nvPr>
        </p:nvSpPr>
        <p:spPr>
          <a:xfrm>
            <a:off x="3970337" y="8829675"/>
            <a:ext cx="3038399" cy="46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377833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1907307" y="1797766"/>
            <a:ext cx="8377500" cy="1668299"/>
          </a:xfrm>
          <a:prstGeom prst="rect">
            <a:avLst/>
          </a:prstGeom>
          <a:noFill/>
          <a:ln>
            <a:noFill/>
          </a:ln>
        </p:spPr>
        <p:txBody>
          <a:bodyPr lIns="91425" tIns="45700" rIns="91425" bIns="45700" anchor="t" anchorCtr="0">
            <a:noAutofit/>
          </a:bodyPr>
          <a:lstStyle/>
          <a:p>
            <a:pPr marL="0" marR="0" lvl="0" indent="0" algn="ctr" rtl="0">
              <a:lnSpc>
                <a:spcPct val="90000"/>
              </a:lnSpc>
              <a:spcBef>
                <a:spcPts val="1000"/>
              </a:spcBef>
              <a:buClr>
                <a:schemeClr val="dk1"/>
              </a:buClr>
              <a:buSzPct val="25000"/>
              <a:buFont typeface="Arial"/>
              <a:buNone/>
            </a:pPr>
            <a:r>
              <a:rPr lang="en-US" sz="6000" b="1" i="0" u="none" strike="noStrike" cap="none" dirty="0">
                <a:solidFill>
                  <a:schemeClr val="dk1"/>
                </a:solidFill>
                <a:latin typeface="Calibri"/>
                <a:ea typeface="Calibri"/>
                <a:cs typeface="Calibri"/>
                <a:sym typeface="Calibri"/>
              </a:rPr>
              <a:t>Cost Recovery</a:t>
            </a:r>
          </a:p>
        </p:txBody>
      </p:sp>
      <p:sp>
        <p:nvSpPr>
          <p:cNvPr id="90" name="Shape 90"/>
          <p:cNvSpPr txBox="1"/>
          <p:nvPr/>
        </p:nvSpPr>
        <p:spPr>
          <a:xfrm>
            <a:off x="1598332" y="3226872"/>
            <a:ext cx="921118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Calibri"/>
                <a:ea typeface="Calibri"/>
                <a:cs typeface="Calibri"/>
                <a:sym typeface="Calibri"/>
              </a:rPr>
              <a:t>Joint UNDP, UNFPA, UNICEF and UN Women Executive Boards briefing</a:t>
            </a:r>
          </a:p>
          <a:p>
            <a:pPr marL="0" marR="0" lvl="0" indent="0" algn="ctr" rtl="0">
              <a:spcBef>
                <a:spcPts val="0"/>
              </a:spcBef>
              <a:buSzPct val="25000"/>
              <a:buNone/>
            </a:pPr>
            <a:r>
              <a:rPr lang="en-US" sz="2400" b="1" i="0" u="none" strike="noStrike" cap="none" dirty="0">
                <a:solidFill>
                  <a:schemeClr val="dk1"/>
                </a:solidFill>
                <a:latin typeface="Calibri"/>
                <a:ea typeface="Calibri"/>
                <a:cs typeface="Calibri"/>
                <a:sym typeface="Calibri"/>
              </a:rPr>
              <a:t>26 April 2017</a:t>
            </a:r>
          </a:p>
        </p:txBody>
      </p:sp>
      <p:sp>
        <p:nvSpPr>
          <p:cNvPr id="91" name="Shape 91"/>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pic>
        <p:nvPicPr>
          <p:cNvPr id="5"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978" y="5141902"/>
            <a:ext cx="1260898" cy="565439"/>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648158" y="5197236"/>
            <a:ext cx="1511436" cy="7374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207" y="5045172"/>
            <a:ext cx="1014385" cy="7588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033" y="5135169"/>
            <a:ext cx="2086340" cy="669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23350" y="144750"/>
            <a:ext cx="11361000" cy="581400"/>
          </a:xfrm>
          <a:prstGeom prst="rect">
            <a:avLst/>
          </a:prstGeom>
          <a:noFill/>
          <a:ln>
            <a:noFill/>
          </a:ln>
        </p:spPr>
        <p:txBody>
          <a:bodyPr lIns="91425" tIns="45700" rIns="91425" bIns="45700" anchor="ctr" anchorCtr="0">
            <a:noAutofit/>
          </a:bodyPr>
          <a:lstStyle/>
          <a:p>
            <a:pPr marL="0" marR="0" lvl="0" indent="-69850" algn="l" rtl="0">
              <a:lnSpc>
                <a:spcPct val="90000"/>
              </a:lnSpc>
              <a:spcBef>
                <a:spcPts val="0"/>
              </a:spcBef>
              <a:spcAft>
                <a:spcPts val="0"/>
              </a:spcAft>
              <a:buClr>
                <a:schemeClr val="dk1"/>
              </a:buClr>
              <a:buSzPct val="45833"/>
              <a:buFont typeface="Arial"/>
              <a:buNone/>
            </a:pPr>
            <a:r>
              <a:rPr lang="en-US" sz="2400" b="1"/>
              <a:t>Cost</a:t>
            </a:r>
            <a:r>
              <a:rPr lang="en-US" sz="2400" b="1">
                <a:solidFill>
                  <a:schemeClr val="dk1"/>
                </a:solidFill>
              </a:rPr>
              <a:t> </a:t>
            </a:r>
            <a:r>
              <a:rPr lang="en-US" sz="2400" b="1"/>
              <a:t>recovery rates by agency based on LEGO approach</a:t>
            </a:r>
          </a:p>
        </p:txBody>
      </p:sp>
      <p:sp>
        <p:nvSpPr>
          <p:cNvPr id="258" name="Shape 258"/>
          <p:cNvSpPr txBox="1"/>
          <p:nvPr/>
        </p:nvSpPr>
        <p:spPr>
          <a:xfrm>
            <a:off x="423350" y="4693711"/>
            <a:ext cx="11263579" cy="881899"/>
          </a:xfrm>
          <a:prstGeom prst="rect">
            <a:avLst/>
          </a:prstGeom>
          <a:noFill/>
          <a:ln>
            <a:noFill/>
          </a:ln>
        </p:spPr>
        <p:txBody>
          <a:bodyPr lIns="91425" tIns="91425" rIns="91425" bIns="91425" anchor="t" anchorCtr="0">
            <a:noAutofit/>
          </a:bodyPr>
          <a:lstStyle/>
          <a:p>
            <a:pPr lvl="0">
              <a:spcBef>
                <a:spcPts val="0"/>
              </a:spcBef>
              <a:buNone/>
            </a:pPr>
            <a:r>
              <a:rPr lang="en-US" sz="2400" dirty="0"/>
              <a:t>Rates shown cumulatively, for illustration. Final rates will depend on the combination chosen.</a:t>
            </a:r>
          </a:p>
          <a:p>
            <a:pPr lvl="0"/>
            <a:r>
              <a:rPr lang="en-US" sz="2400" dirty="0"/>
              <a:t>The lower the cost recovery rate (due to higher level of protected functions), the greater the draw on core resources.</a:t>
            </a:r>
          </a:p>
        </p:txBody>
      </p:sp>
      <p:graphicFrame>
        <p:nvGraphicFramePr>
          <p:cNvPr id="259" name="Shape 259"/>
          <p:cNvGraphicFramePr/>
          <p:nvPr>
            <p:extLst>
              <p:ext uri="{D42A27DB-BD31-4B8C-83A1-F6EECF244321}">
                <p14:modId xmlns:p14="http://schemas.microsoft.com/office/powerpoint/2010/main" val="3502778663"/>
              </p:ext>
            </p:extLst>
          </p:nvPr>
        </p:nvGraphicFramePr>
        <p:xfrm>
          <a:off x="632877" y="868680"/>
          <a:ext cx="10844524" cy="3707407"/>
        </p:xfrm>
        <a:graphic>
          <a:graphicData uri="http://schemas.openxmlformats.org/drawingml/2006/table">
            <a:tbl>
              <a:tblPr>
                <a:noFill/>
                <a:tableStyleId>{0134F324-5884-4D1C-BE76-F7D5AFBF8F5F}</a:tableStyleId>
              </a:tblPr>
              <a:tblGrid>
                <a:gridCol w="1279400">
                  <a:extLst>
                    <a:ext uri="{9D8B030D-6E8A-4147-A177-3AD203B41FA5}">
                      <a16:colId xmlns:a16="http://schemas.microsoft.com/office/drawing/2014/main" val="20000"/>
                    </a:ext>
                  </a:extLst>
                </a:gridCol>
                <a:gridCol w="1691150">
                  <a:extLst>
                    <a:ext uri="{9D8B030D-6E8A-4147-A177-3AD203B41FA5}">
                      <a16:colId xmlns:a16="http://schemas.microsoft.com/office/drawing/2014/main" val="20001"/>
                    </a:ext>
                  </a:extLst>
                </a:gridCol>
                <a:gridCol w="1691150">
                  <a:extLst>
                    <a:ext uri="{9D8B030D-6E8A-4147-A177-3AD203B41FA5}">
                      <a16:colId xmlns:a16="http://schemas.microsoft.com/office/drawing/2014/main" val="20002"/>
                    </a:ext>
                  </a:extLst>
                </a:gridCol>
                <a:gridCol w="1691150">
                  <a:extLst>
                    <a:ext uri="{9D8B030D-6E8A-4147-A177-3AD203B41FA5}">
                      <a16:colId xmlns:a16="http://schemas.microsoft.com/office/drawing/2014/main" val="20003"/>
                    </a:ext>
                  </a:extLst>
                </a:gridCol>
                <a:gridCol w="2233996">
                  <a:extLst>
                    <a:ext uri="{9D8B030D-6E8A-4147-A177-3AD203B41FA5}">
                      <a16:colId xmlns:a16="http://schemas.microsoft.com/office/drawing/2014/main" val="20004"/>
                    </a:ext>
                  </a:extLst>
                </a:gridCol>
                <a:gridCol w="2257678">
                  <a:extLst>
                    <a:ext uri="{9D8B030D-6E8A-4147-A177-3AD203B41FA5}">
                      <a16:colId xmlns:a16="http://schemas.microsoft.com/office/drawing/2014/main" val="20005"/>
                    </a:ext>
                  </a:extLst>
                </a:gridCol>
              </a:tblGrid>
              <a:tr h="1720677">
                <a:tc>
                  <a:txBody>
                    <a:bodyPr/>
                    <a:lstStyle/>
                    <a:p>
                      <a:pPr lvl="0" rtl="0">
                        <a:spcBef>
                          <a:spcPts val="0"/>
                        </a:spcBef>
                        <a:buNone/>
                      </a:pPr>
                      <a:r>
                        <a:rPr lang="en-US" b="1" dirty="0"/>
                        <a:t>Agency</a:t>
                      </a:r>
                    </a:p>
                  </a:txBody>
                  <a:tcPr marL="91425" marR="91425" marT="91425" marB="91425"/>
                </a:tc>
                <a:tc>
                  <a:txBody>
                    <a:bodyPr/>
                    <a:lstStyle/>
                    <a:p>
                      <a:pPr lvl="0" rtl="0">
                        <a:spcBef>
                          <a:spcPts val="0"/>
                        </a:spcBef>
                        <a:buNone/>
                      </a:pPr>
                      <a:r>
                        <a:rPr lang="en-US" b="1"/>
                        <a:t>Starting point</a:t>
                      </a:r>
                    </a:p>
                  </a:txBody>
                  <a:tcPr marL="91425" marR="91425" marT="91425" marB="91425"/>
                </a:tc>
                <a:tc>
                  <a:txBody>
                    <a:bodyPr/>
                    <a:lstStyle/>
                    <a:p>
                      <a:pPr lvl="0" rtl="0">
                        <a:spcBef>
                          <a:spcPts val="0"/>
                        </a:spcBef>
                        <a:buNone/>
                      </a:pPr>
                      <a:r>
                        <a:rPr lang="en-US" b="1" dirty="0"/>
                        <a:t>Current Model (per decision 2013/9)</a:t>
                      </a:r>
                    </a:p>
                  </a:txBody>
                  <a:tcPr marL="91425" marR="91425" marT="91425" marB="91425"/>
                </a:tc>
                <a:tc>
                  <a:txBody>
                    <a:bodyPr/>
                    <a:lstStyle/>
                    <a:p>
                      <a:pPr lvl="0" rtl="0">
                        <a:spcBef>
                          <a:spcPts val="0"/>
                        </a:spcBef>
                        <a:buNone/>
                      </a:pPr>
                      <a:r>
                        <a:rPr lang="en-US" b="1" dirty="0"/>
                        <a:t>Protected:</a:t>
                      </a:r>
                      <a:r>
                        <a:rPr lang="en-US" b="1" baseline="0" dirty="0"/>
                        <a:t> </a:t>
                      </a:r>
                      <a:r>
                        <a:rPr lang="en-US" b="1" dirty="0"/>
                        <a:t>Executive leadership, Country office leadership, Independent assurance</a:t>
                      </a:r>
                    </a:p>
                  </a:txBody>
                  <a:tcPr marL="91425" marR="91425" marT="91425" marB="91425"/>
                </a:tc>
                <a:tc>
                  <a:txBody>
                    <a:bodyPr/>
                    <a:lstStyle/>
                    <a:p>
                      <a:pPr lvl="0" rtl="0">
                        <a:spcBef>
                          <a:spcPts val="0"/>
                        </a:spcBef>
                        <a:buNone/>
                      </a:pPr>
                      <a:r>
                        <a:rPr lang="en-US" b="1" dirty="0"/>
                        <a:t>Protected: Previous </a:t>
                      </a:r>
                      <a:r>
                        <a:rPr lang="en-US" b="1" i="1" dirty="0"/>
                        <a:t>plus</a:t>
                      </a:r>
                      <a:r>
                        <a:rPr lang="en-US" b="1" dirty="0"/>
                        <a:t> Directing advocacy, resource stewardship and technical leadership</a:t>
                      </a:r>
                    </a:p>
                  </a:txBody>
                  <a:tcPr marL="91425" marR="91425" marT="91425" marB="91425"/>
                </a:tc>
                <a:tc>
                  <a:txBody>
                    <a:bodyPr/>
                    <a:lstStyle/>
                    <a:p>
                      <a:pPr lvl="0" rtl="0">
                        <a:spcBef>
                          <a:spcPts val="0"/>
                        </a:spcBef>
                        <a:buNone/>
                      </a:pPr>
                      <a:r>
                        <a:rPr lang="en-US" b="1" dirty="0"/>
                        <a:t>Protected: Previous </a:t>
                      </a:r>
                      <a:r>
                        <a:rPr lang="en-US" b="1" i="1" dirty="0"/>
                        <a:t>plus</a:t>
                      </a:r>
                      <a:r>
                        <a:rPr lang="en-US" b="1" dirty="0"/>
                        <a:t> integrating UN norms and professional standards, quality assurance</a:t>
                      </a:r>
                    </a:p>
                  </a:txBody>
                  <a:tcPr marL="91425" marR="91425" marT="91425" marB="91425"/>
                </a:tc>
                <a:extLst>
                  <a:ext uri="{0D108BD9-81ED-4DB2-BD59-A6C34878D82A}">
                    <a16:rowId xmlns:a16="http://schemas.microsoft.com/office/drawing/2014/main" val="10000"/>
                  </a:ext>
                </a:extLst>
              </a:tr>
              <a:tr h="250947">
                <a:tc>
                  <a:txBody>
                    <a:bodyPr/>
                    <a:lstStyle/>
                    <a:p>
                      <a:pPr lvl="0" rtl="0">
                        <a:spcBef>
                          <a:spcPts val="0"/>
                        </a:spcBef>
                        <a:buNone/>
                      </a:pPr>
                      <a:r>
                        <a:rPr lang="en-US"/>
                        <a:t> </a:t>
                      </a: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r>
                        <a:rPr lang="en-US" i="1"/>
                        <a:t>Green</a:t>
                      </a:r>
                    </a:p>
                  </a:txBody>
                  <a:tcPr marL="91425" marR="91425" marT="91425" marB="91425"/>
                </a:tc>
                <a:tc>
                  <a:txBody>
                    <a:bodyPr/>
                    <a:lstStyle/>
                    <a:p>
                      <a:pPr lvl="0" rtl="0">
                        <a:spcBef>
                          <a:spcPts val="0"/>
                        </a:spcBef>
                        <a:buNone/>
                      </a:pPr>
                      <a:r>
                        <a:rPr lang="en-US" i="1" dirty="0"/>
                        <a:t>Green + Yellow</a:t>
                      </a:r>
                    </a:p>
                  </a:txBody>
                  <a:tcPr marL="91425" marR="91425" marT="91425" marB="91425"/>
                </a:tc>
                <a:tc>
                  <a:txBody>
                    <a:bodyPr/>
                    <a:lstStyle/>
                    <a:p>
                      <a:pPr lvl="0" rtl="0">
                        <a:spcBef>
                          <a:spcPts val="0"/>
                        </a:spcBef>
                        <a:buNone/>
                      </a:pPr>
                      <a:r>
                        <a:rPr lang="en-US" i="1"/>
                        <a:t>Green + Yellow + Blue</a:t>
                      </a:r>
                    </a:p>
                  </a:txBody>
                  <a:tcPr marL="91425" marR="91425" marT="91425" marB="91425"/>
                </a:tc>
                <a:extLst>
                  <a:ext uri="{0D108BD9-81ED-4DB2-BD59-A6C34878D82A}">
                    <a16:rowId xmlns:a16="http://schemas.microsoft.com/office/drawing/2014/main" val="10001"/>
                  </a:ext>
                </a:extLst>
              </a:tr>
              <a:tr h="260125">
                <a:tc>
                  <a:txBody>
                    <a:bodyPr/>
                    <a:lstStyle/>
                    <a:p>
                      <a:pPr lvl="0" rtl="0">
                        <a:spcBef>
                          <a:spcPts val="0"/>
                        </a:spcBef>
                        <a:buNone/>
                      </a:pPr>
                      <a:r>
                        <a:rPr lang="en-US"/>
                        <a:t>UNFPA</a:t>
                      </a:r>
                    </a:p>
                  </a:txBody>
                  <a:tcPr marL="91425" marR="91425" marT="91425" marB="91425"/>
                </a:tc>
                <a:tc>
                  <a:txBody>
                    <a:bodyPr/>
                    <a:lstStyle/>
                    <a:p>
                      <a:pPr lvl="0" rtl="0">
                        <a:spcBef>
                          <a:spcPts val="0"/>
                        </a:spcBef>
                        <a:buNone/>
                      </a:pPr>
                      <a:r>
                        <a:rPr lang="en-US"/>
                        <a:t>19.3%</a:t>
                      </a:r>
                    </a:p>
                  </a:txBody>
                  <a:tcPr marL="91425" marR="91425" marT="91425" marB="91425"/>
                </a:tc>
                <a:tc>
                  <a:txBody>
                    <a:bodyPr/>
                    <a:lstStyle/>
                    <a:p>
                      <a:pPr lvl="0" rtl="0">
                        <a:spcBef>
                          <a:spcPts val="0"/>
                        </a:spcBef>
                        <a:buNone/>
                      </a:pPr>
                      <a:r>
                        <a:rPr lang="en-US"/>
                        <a:t>9.7%</a:t>
                      </a:r>
                    </a:p>
                  </a:txBody>
                  <a:tcPr marL="91425" marR="91425" marT="91425" marB="91425"/>
                </a:tc>
                <a:tc>
                  <a:txBody>
                    <a:bodyPr/>
                    <a:lstStyle/>
                    <a:p>
                      <a:pPr lvl="0" rtl="0">
                        <a:spcBef>
                          <a:spcPts val="0"/>
                        </a:spcBef>
                        <a:buNone/>
                      </a:pPr>
                      <a:r>
                        <a:rPr lang="en-US"/>
                        <a:t>10.1%</a:t>
                      </a:r>
                    </a:p>
                  </a:txBody>
                  <a:tcPr marL="91425" marR="91425" marT="91425" marB="91425"/>
                </a:tc>
                <a:tc>
                  <a:txBody>
                    <a:bodyPr/>
                    <a:lstStyle/>
                    <a:p>
                      <a:pPr lvl="0" rtl="0">
                        <a:spcBef>
                          <a:spcPts val="0"/>
                        </a:spcBef>
                        <a:buNone/>
                      </a:pPr>
                      <a:r>
                        <a:rPr lang="en-US"/>
                        <a:t>8.2%</a:t>
                      </a:r>
                    </a:p>
                  </a:txBody>
                  <a:tcPr marL="91425" marR="91425" marT="91425" marB="91425"/>
                </a:tc>
                <a:tc>
                  <a:txBody>
                    <a:bodyPr/>
                    <a:lstStyle/>
                    <a:p>
                      <a:pPr lvl="0" rtl="0">
                        <a:spcBef>
                          <a:spcPts val="0"/>
                        </a:spcBef>
                        <a:buNone/>
                      </a:pPr>
                      <a:r>
                        <a:rPr lang="en-US"/>
                        <a:t>7.3%</a:t>
                      </a:r>
                    </a:p>
                  </a:txBody>
                  <a:tcPr marL="91425" marR="91425" marT="91425" marB="91425"/>
                </a:tc>
                <a:extLst>
                  <a:ext uri="{0D108BD9-81ED-4DB2-BD59-A6C34878D82A}">
                    <a16:rowId xmlns:a16="http://schemas.microsoft.com/office/drawing/2014/main" val="10002"/>
                  </a:ext>
                </a:extLst>
              </a:tr>
              <a:tr h="260125">
                <a:tc>
                  <a:txBody>
                    <a:bodyPr/>
                    <a:lstStyle/>
                    <a:p>
                      <a:pPr lvl="0" rtl="0">
                        <a:spcBef>
                          <a:spcPts val="0"/>
                        </a:spcBef>
                        <a:buNone/>
                      </a:pPr>
                      <a:r>
                        <a:rPr lang="en-US"/>
                        <a:t>UNDP</a:t>
                      </a:r>
                    </a:p>
                  </a:txBody>
                  <a:tcPr marL="91425" marR="91425" marT="91425" marB="91425"/>
                </a:tc>
                <a:tc>
                  <a:txBody>
                    <a:bodyPr/>
                    <a:lstStyle/>
                    <a:p>
                      <a:pPr lvl="0" rtl="0">
                        <a:spcBef>
                          <a:spcPts val="0"/>
                        </a:spcBef>
                        <a:buNone/>
                      </a:pPr>
                      <a:r>
                        <a:rPr lang="en-US"/>
                        <a:t>13.9%</a:t>
                      </a:r>
                    </a:p>
                  </a:txBody>
                  <a:tcPr marL="91425" marR="91425" marT="91425" marB="91425"/>
                </a:tc>
                <a:tc>
                  <a:txBody>
                    <a:bodyPr/>
                    <a:lstStyle/>
                    <a:p>
                      <a:pPr lvl="0" rtl="0">
                        <a:spcBef>
                          <a:spcPts val="0"/>
                        </a:spcBef>
                        <a:buNone/>
                      </a:pPr>
                      <a:r>
                        <a:rPr lang="en-US"/>
                        <a:t>7.3%</a:t>
                      </a:r>
                    </a:p>
                  </a:txBody>
                  <a:tcPr marL="91425" marR="91425" marT="91425" marB="91425"/>
                </a:tc>
                <a:tc>
                  <a:txBody>
                    <a:bodyPr/>
                    <a:lstStyle/>
                    <a:p>
                      <a:pPr lvl="0" rtl="0">
                        <a:spcBef>
                          <a:spcPts val="0"/>
                        </a:spcBef>
                        <a:buNone/>
                      </a:pPr>
                      <a:r>
                        <a:rPr lang="en-US"/>
                        <a:t>9.5%</a:t>
                      </a:r>
                    </a:p>
                  </a:txBody>
                  <a:tcPr marL="91425" marR="91425" marT="91425" marB="91425"/>
                </a:tc>
                <a:tc>
                  <a:txBody>
                    <a:bodyPr/>
                    <a:lstStyle/>
                    <a:p>
                      <a:pPr lvl="0" rtl="0">
                        <a:spcBef>
                          <a:spcPts val="0"/>
                        </a:spcBef>
                        <a:buNone/>
                      </a:pPr>
                      <a:r>
                        <a:rPr lang="en-US"/>
                        <a:t>8.6%</a:t>
                      </a:r>
                    </a:p>
                  </a:txBody>
                  <a:tcPr marL="91425" marR="91425" marT="91425" marB="91425"/>
                </a:tc>
                <a:tc>
                  <a:txBody>
                    <a:bodyPr/>
                    <a:lstStyle/>
                    <a:p>
                      <a:pPr lvl="0" rtl="0">
                        <a:spcBef>
                          <a:spcPts val="0"/>
                        </a:spcBef>
                        <a:buNone/>
                      </a:pPr>
                      <a:r>
                        <a:rPr lang="en-US"/>
                        <a:t>7.0%</a:t>
                      </a:r>
                    </a:p>
                  </a:txBody>
                  <a:tcPr marL="91425" marR="91425" marT="91425" marB="91425"/>
                </a:tc>
                <a:extLst>
                  <a:ext uri="{0D108BD9-81ED-4DB2-BD59-A6C34878D82A}">
                    <a16:rowId xmlns:a16="http://schemas.microsoft.com/office/drawing/2014/main" val="10003"/>
                  </a:ext>
                </a:extLst>
              </a:tr>
              <a:tr h="399050">
                <a:tc>
                  <a:txBody>
                    <a:bodyPr/>
                    <a:lstStyle/>
                    <a:p>
                      <a:pPr lvl="0" rtl="0">
                        <a:spcBef>
                          <a:spcPts val="0"/>
                        </a:spcBef>
                        <a:buNone/>
                      </a:pPr>
                      <a:r>
                        <a:rPr lang="en-US"/>
                        <a:t>UNICEF</a:t>
                      </a:r>
                    </a:p>
                  </a:txBody>
                  <a:tcPr marL="91425" marR="91425" marT="91425" marB="91425"/>
                </a:tc>
                <a:tc>
                  <a:txBody>
                    <a:bodyPr/>
                    <a:lstStyle/>
                    <a:p>
                      <a:pPr lvl="0" rtl="0">
                        <a:spcBef>
                          <a:spcPts val="0"/>
                        </a:spcBef>
                        <a:buNone/>
                      </a:pPr>
                      <a:r>
                        <a:rPr lang="en-US"/>
                        <a:t>13.6%</a:t>
                      </a:r>
                    </a:p>
                  </a:txBody>
                  <a:tcPr marL="91425" marR="91425" marT="91425" marB="91425"/>
                </a:tc>
                <a:tc>
                  <a:txBody>
                    <a:bodyPr/>
                    <a:lstStyle/>
                    <a:p>
                      <a:pPr lvl="0" rtl="0">
                        <a:spcBef>
                          <a:spcPts val="0"/>
                        </a:spcBef>
                        <a:buNone/>
                      </a:pPr>
                      <a:r>
                        <a:rPr lang="en-US"/>
                        <a:t>7.8%</a:t>
                      </a:r>
                    </a:p>
                  </a:txBody>
                  <a:tcPr marL="91425" marR="91425" marT="91425" marB="91425"/>
                </a:tc>
                <a:tc>
                  <a:txBody>
                    <a:bodyPr/>
                    <a:lstStyle/>
                    <a:p>
                      <a:pPr lvl="0" rtl="0">
                        <a:spcBef>
                          <a:spcPts val="0"/>
                        </a:spcBef>
                        <a:buNone/>
                      </a:pPr>
                      <a:r>
                        <a:rPr lang="en-US"/>
                        <a:t>10.2%</a:t>
                      </a:r>
                    </a:p>
                  </a:txBody>
                  <a:tcPr marL="91425" marR="91425" marT="91425" marB="91425"/>
                </a:tc>
                <a:tc>
                  <a:txBody>
                    <a:bodyPr/>
                    <a:lstStyle/>
                    <a:p>
                      <a:pPr lvl="0" rtl="0">
                        <a:spcBef>
                          <a:spcPts val="0"/>
                        </a:spcBef>
                        <a:buNone/>
                      </a:pPr>
                      <a:r>
                        <a:rPr lang="en-US"/>
                        <a:t>9.6%</a:t>
                      </a:r>
                    </a:p>
                  </a:txBody>
                  <a:tcPr marL="91425" marR="91425" marT="91425" marB="91425"/>
                </a:tc>
                <a:tc>
                  <a:txBody>
                    <a:bodyPr/>
                    <a:lstStyle/>
                    <a:p>
                      <a:pPr lvl="0" rtl="0">
                        <a:spcBef>
                          <a:spcPts val="0"/>
                        </a:spcBef>
                        <a:buNone/>
                      </a:pPr>
                      <a:r>
                        <a:rPr lang="en-US"/>
                        <a:t>7.0%</a:t>
                      </a:r>
                    </a:p>
                  </a:txBody>
                  <a:tcPr marL="91425" marR="91425" marT="91425" marB="91425"/>
                </a:tc>
                <a:extLst>
                  <a:ext uri="{0D108BD9-81ED-4DB2-BD59-A6C34878D82A}">
                    <a16:rowId xmlns:a16="http://schemas.microsoft.com/office/drawing/2014/main" val="10004"/>
                  </a:ext>
                </a:extLst>
              </a:tr>
              <a:tr h="399050">
                <a:tc>
                  <a:txBody>
                    <a:bodyPr/>
                    <a:lstStyle/>
                    <a:p>
                      <a:pPr lvl="0" rtl="0">
                        <a:spcBef>
                          <a:spcPts val="0"/>
                        </a:spcBef>
                        <a:buNone/>
                      </a:pPr>
                      <a:r>
                        <a:rPr lang="en-US" dirty="0"/>
                        <a:t>UN Women</a:t>
                      </a:r>
                    </a:p>
                  </a:txBody>
                  <a:tcPr marL="91425" marR="91425" marT="91425" marB="91425"/>
                </a:tc>
                <a:tc>
                  <a:txBody>
                    <a:bodyPr/>
                    <a:lstStyle/>
                    <a:p>
                      <a:pPr lvl="0" rtl="0">
                        <a:spcBef>
                          <a:spcPts val="0"/>
                        </a:spcBef>
                        <a:buNone/>
                      </a:pPr>
                      <a:r>
                        <a:rPr lang="en-US"/>
                        <a:t>29.6%</a:t>
                      </a:r>
                    </a:p>
                  </a:txBody>
                  <a:tcPr marL="91425" marR="91425" marT="91425" marB="91425"/>
                </a:tc>
                <a:tc>
                  <a:txBody>
                    <a:bodyPr/>
                    <a:lstStyle/>
                    <a:p>
                      <a:pPr lvl="0" rtl="0">
                        <a:spcBef>
                          <a:spcPts val="0"/>
                        </a:spcBef>
                        <a:buNone/>
                      </a:pPr>
                      <a:r>
                        <a:rPr lang="en-US" dirty="0"/>
                        <a:t>8.5%</a:t>
                      </a:r>
                    </a:p>
                  </a:txBody>
                  <a:tcPr marL="91425" marR="91425" marT="91425" marB="91425"/>
                </a:tc>
                <a:tc>
                  <a:txBody>
                    <a:bodyPr/>
                    <a:lstStyle/>
                    <a:p>
                      <a:pPr lvl="0" rtl="0">
                        <a:spcBef>
                          <a:spcPts val="0"/>
                        </a:spcBef>
                        <a:buNone/>
                      </a:pPr>
                      <a:r>
                        <a:rPr lang="en-US" dirty="0"/>
                        <a:t>16.5%</a:t>
                      </a:r>
                    </a:p>
                  </a:txBody>
                  <a:tcPr marL="91425" marR="91425" marT="91425" marB="91425"/>
                </a:tc>
                <a:tc>
                  <a:txBody>
                    <a:bodyPr/>
                    <a:lstStyle/>
                    <a:p>
                      <a:pPr lvl="0" rtl="0">
                        <a:spcBef>
                          <a:spcPts val="0"/>
                        </a:spcBef>
                        <a:buNone/>
                      </a:pPr>
                      <a:r>
                        <a:rPr lang="en-US"/>
                        <a:t>12.6%</a:t>
                      </a:r>
                    </a:p>
                  </a:txBody>
                  <a:tcPr marL="91425" marR="91425" marT="91425" marB="91425"/>
                </a:tc>
                <a:tc>
                  <a:txBody>
                    <a:bodyPr/>
                    <a:lstStyle/>
                    <a:p>
                      <a:pPr lvl="0" rtl="0">
                        <a:spcBef>
                          <a:spcPts val="0"/>
                        </a:spcBef>
                        <a:buNone/>
                      </a:pPr>
                      <a:r>
                        <a:rPr lang="en-US" dirty="0"/>
                        <a:t>8.4%</a:t>
                      </a:r>
                    </a:p>
                  </a:txBody>
                  <a:tcPr marL="91425" marR="91425" marT="91425" marB="91425"/>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sp>
        <p:nvSpPr>
          <p:cNvPr id="3" name="Footer Placeholder 2"/>
          <p:cNvSpPr>
            <a:spLocks noGrp="1"/>
          </p:cNvSpPr>
          <p:nvPr>
            <p:ph type="ftr" idx="11"/>
          </p:nvPr>
        </p:nvSpPr>
        <p:spPr>
          <a:xfrm>
            <a:off x="544066" y="6356350"/>
            <a:ext cx="11142863" cy="365125"/>
          </a:xfrm>
        </p:spPr>
        <p:txBody>
          <a:bodyPr/>
          <a:lstStyle/>
          <a:p>
            <a:pPr algn="l"/>
            <a:r>
              <a:rPr lang="en-US" sz="1400" dirty="0"/>
              <a:t>UN Women executive leadership and much of its normative intergovernmental support is funded from assessed contributions which raises the percentage of the cost recovery rate – see Annex 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838199" y="1436886"/>
            <a:ext cx="10515600" cy="4796700"/>
          </a:xfrm>
          <a:prstGeom prst="rect">
            <a:avLst/>
          </a:prstGeom>
        </p:spPr>
        <p:txBody>
          <a:bodyPr lIns="91425" tIns="91425" rIns="91425" bIns="91425" anchor="t" anchorCtr="0">
            <a:noAutofit/>
          </a:bodyPr>
          <a:lstStyle/>
          <a:p>
            <a:pPr lvl="1">
              <a:spcBef>
                <a:spcPts val="0"/>
              </a:spcBef>
            </a:pPr>
            <a:r>
              <a:rPr lang="en-US" sz="2600" dirty="0">
                <a:solidFill>
                  <a:schemeClr val="tx1"/>
                </a:solidFill>
              </a:rPr>
              <a:t>Due to different mandates, business models and economies of scale, the calculation of a single notional cost recovery rate for the four agencies will be very challenging.</a:t>
            </a:r>
            <a:r>
              <a:rPr lang="en-US" sz="2600" strike="sngStrike" dirty="0">
                <a:solidFill>
                  <a:schemeClr val="tx1"/>
                </a:solidFill>
              </a:rPr>
              <a:t> </a:t>
            </a:r>
          </a:p>
          <a:p>
            <a:pPr lvl="1">
              <a:spcBef>
                <a:spcPts val="0"/>
              </a:spcBef>
            </a:pPr>
            <a:endParaRPr sz="2600" dirty="0">
              <a:solidFill>
                <a:schemeClr val="tx1"/>
              </a:solidFill>
            </a:endParaRPr>
          </a:p>
          <a:p>
            <a:pPr lvl="1">
              <a:spcBef>
                <a:spcPts val="0"/>
              </a:spcBef>
            </a:pPr>
            <a:r>
              <a:rPr lang="en-US" sz="2600" dirty="0">
                <a:solidFill>
                  <a:schemeClr val="tx1"/>
                </a:solidFill>
              </a:rPr>
              <a:t>Where the harmonized standard rate is lower than the required cost recovery rate, the shortfall would be funded from regular (core) resources (or, in the case of UN WOMEN, also from assessed contributions).</a:t>
            </a:r>
          </a:p>
          <a:p>
            <a:pPr marL="457200" lvl="0" indent="0">
              <a:spcBef>
                <a:spcPts val="0"/>
              </a:spcBef>
              <a:buNone/>
            </a:pPr>
            <a:endParaRPr sz="2600" dirty="0">
              <a:solidFill>
                <a:schemeClr val="tx1"/>
              </a:solidFill>
            </a:endParaRPr>
          </a:p>
          <a:p>
            <a:pPr lvl="1" rtl="0">
              <a:spcBef>
                <a:spcPts val="0"/>
              </a:spcBef>
              <a:buSzPct val="100000"/>
            </a:pPr>
            <a:r>
              <a:rPr lang="en-US" sz="2600" dirty="0">
                <a:solidFill>
                  <a:schemeClr val="tx1"/>
                </a:solidFill>
              </a:rPr>
              <a:t>Nevertheless, agencies agree that it is much more beneficial to continue to have a harmonized rate for comparable activities. Key benefits are presented in the next slide </a:t>
            </a:r>
          </a:p>
        </p:txBody>
      </p:sp>
      <p:sp>
        <p:nvSpPr>
          <p:cNvPr id="141" name="Shape 141"/>
          <p:cNvSpPr txBox="1">
            <a:spLocks noGrp="1"/>
          </p:cNvSpPr>
          <p:nvPr>
            <p:ph type="title"/>
          </p:nvPr>
        </p:nvSpPr>
        <p:spPr>
          <a:xfrm>
            <a:off x="838199" y="438125"/>
            <a:ext cx="10515600" cy="688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b="1"/>
              <a:t>H</a:t>
            </a:r>
            <a:r>
              <a:rPr lang="en-US" sz="4400" b="1" i="0" u="none" strike="noStrike" cap="none">
                <a:solidFill>
                  <a:schemeClr val="dk1"/>
                </a:solidFill>
              </a:rPr>
              <a:t>armonization - implications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9082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38200" y="209525"/>
            <a:ext cx="10515600" cy="688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b="1" dirty="0"/>
              <a:t>H</a:t>
            </a:r>
            <a:r>
              <a:rPr lang="en-US" sz="4400" b="1" i="0" u="none" strike="noStrike" cap="none" dirty="0">
                <a:solidFill>
                  <a:schemeClr val="dk1"/>
                </a:solidFill>
              </a:rPr>
              <a:t>armonization – implications (cont.)</a:t>
            </a:r>
          </a:p>
        </p:txBody>
      </p:sp>
      <p:sp>
        <p:nvSpPr>
          <p:cNvPr id="147" name="Shape 147"/>
          <p:cNvSpPr txBox="1">
            <a:spLocks noGrp="1"/>
          </p:cNvSpPr>
          <p:nvPr>
            <p:ph type="body" idx="1"/>
          </p:nvPr>
        </p:nvSpPr>
        <p:spPr>
          <a:xfrm>
            <a:off x="838200" y="1020850"/>
            <a:ext cx="10687500" cy="5418300"/>
          </a:xfrm>
          <a:prstGeom prst="rect">
            <a:avLst/>
          </a:prstGeom>
          <a:noFill/>
          <a:ln>
            <a:noFill/>
          </a:ln>
        </p:spPr>
        <p:txBody>
          <a:bodyPr lIns="91425" tIns="45700" rIns="91425" bIns="45700" anchor="t" anchorCtr="0">
            <a:noAutofit/>
          </a:bodyPr>
          <a:lstStyle/>
          <a:p>
            <a:pPr marL="0" lvl="0" indent="0" algn="just" rtl="0">
              <a:lnSpc>
                <a:spcPct val="115000"/>
              </a:lnSpc>
              <a:spcBef>
                <a:spcPts val="0"/>
              </a:spcBef>
              <a:buNone/>
            </a:pPr>
            <a:r>
              <a:rPr lang="en-US" b="1"/>
              <a:t>The case for harmonization</a:t>
            </a:r>
          </a:p>
          <a:p>
            <a:pPr marL="914400" lvl="0" indent="-381000" algn="just" rtl="0">
              <a:lnSpc>
                <a:spcPct val="115000"/>
              </a:lnSpc>
              <a:spcBef>
                <a:spcPts val="0"/>
              </a:spcBef>
              <a:buSzPct val="100000"/>
              <a:buFont typeface="Calibri"/>
            </a:pPr>
            <a:r>
              <a:rPr lang="en-US" sz="2400"/>
              <a:t>A harmonized rate is an integral dimension to </a:t>
            </a:r>
            <a:r>
              <a:rPr lang="en-US" sz="2400" b="1"/>
              <a:t>UN coherence</a:t>
            </a:r>
            <a:r>
              <a:rPr lang="en-US" sz="2400"/>
              <a:t>, particularly at the country level</a:t>
            </a:r>
          </a:p>
          <a:p>
            <a:pPr marL="0" lvl="0" indent="0" algn="just" rtl="0">
              <a:lnSpc>
                <a:spcPct val="115000"/>
              </a:lnSpc>
              <a:spcBef>
                <a:spcPts val="0"/>
              </a:spcBef>
              <a:buNone/>
            </a:pPr>
            <a:endParaRPr sz="2400"/>
          </a:p>
          <a:p>
            <a:pPr marL="914400" lvl="0" indent="-381000" algn="just" rtl="0">
              <a:lnSpc>
                <a:spcPct val="115000"/>
              </a:lnSpc>
              <a:spcBef>
                <a:spcPts val="0"/>
              </a:spcBef>
              <a:buSzPct val="100000"/>
              <a:buFont typeface="Calibri"/>
            </a:pPr>
            <a:r>
              <a:rPr lang="en-US" sz="2400"/>
              <a:t>Provides the right incentives for </a:t>
            </a:r>
            <a:r>
              <a:rPr lang="en-US" sz="2400" b="1"/>
              <a:t>Delivering as One</a:t>
            </a:r>
            <a:r>
              <a:rPr lang="en-US" sz="2400"/>
              <a:t> and </a:t>
            </a:r>
            <a:r>
              <a:rPr lang="en-US" sz="2400" b="1"/>
              <a:t>Joint programming</a:t>
            </a:r>
          </a:p>
          <a:p>
            <a:pPr marL="0" lvl="0" indent="0" algn="just" rtl="0">
              <a:lnSpc>
                <a:spcPct val="115000"/>
              </a:lnSpc>
              <a:spcBef>
                <a:spcPts val="0"/>
              </a:spcBef>
              <a:buNone/>
            </a:pPr>
            <a:endParaRPr sz="2400"/>
          </a:p>
          <a:p>
            <a:pPr marL="914400" lvl="0" indent="-381000" algn="just" rtl="0">
              <a:lnSpc>
                <a:spcPct val="115000"/>
              </a:lnSpc>
              <a:spcBef>
                <a:spcPts val="0"/>
              </a:spcBef>
              <a:buSzPct val="100000"/>
              <a:buFont typeface="Calibri"/>
            </a:pPr>
            <a:r>
              <a:rPr lang="en-US" sz="2400"/>
              <a:t>This becomes increasingly essential in the context of the the call for agencies to work even closer together to help achieve SDGs </a:t>
            </a:r>
          </a:p>
          <a:p>
            <a:pPr marL="0" lvl="0" indent="0" algn="just" rtl="0">
              <a:lnSpc>
                <a:spcPct val="115000"/>
              </a:lnSpc>
              <a:spcBef>
                <a:spcPts val="0"/>
              </a:spcBef>
              <a:buNone/>
            </a:pPr>
            <a:endParaRPr sz="2400"/>
          </a:p>
          <a:p>
            <a:pPr marL="914400" lvl="0" indent="-381000" algn="just" rtl="0">
              <a:lnSpc>
                <a:spcPct val="115000"/>
              </a:lnSpc>
              <a:spcBef>
                <a:spcPts val="0"/>
              </a:spcBef>
              <a:buSzPct val="100000"/>
            </a:pPr>
            <a:r>
              <a:rPr lang="en-US" sz="2400"/>
              <a:t>Eliminates or reduces the competition among the UN agencies</a:t>
            </a:r>
          </a:p>
          <a:p>
            <a:pPr marL="0" lvl="0" indent="0" algn="just" rtl="0">
              <a:lnSpc>
                <a:spcPct val="115000"/>
              </a:lnSpc>
              <a:spcBef>
                <a:spcPts val="0"/>
              </a:spcBef>
              <a:buNone/>
            </a:pPr>
            <a:endParaRPr sz="2400"/>
          </a:p>
          <a:p>
            <a:pPr marL="914400" lvl="0" indent="-381000" algn="just" rtl="0">
              <a:lnSpc>
                <a:spcPct val="115000"/>
              </a:lnSpc>
              <a:spcBef>
                <a:spcPts val="0"/>
              </a:spcBef>
              <a:buSzPct val="100000"/>
            </a:pPr>
            <a:r>
              <a:rPr lang="en-US" sz="2400"/>
              <a:t>Simplifies negotiation and reduces the transaction costs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4031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99049" y="365125"/>
            <a:ext cx="10515599" cy="92910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dirty="0"/>
              <a:t>Timing of  the </a:t>
            </a:r>
            <a:r>
              <a:rPr lang="en-US" sz="3200" b="1" i="0" u="none" strike="noStrike" cap="none" dirty="0">
                <a:solidFill>
                  <a:schemeClr val="dk1"/>
                </a:solidFill>
              </a:rPr>
              <a:t>EBs</a:t>
            </a:r>
            <a:r>
              <a:rPr lang="en-US" sz="3200" b="1" dirty="0"/>
              <a:t>’</a:t>
            </a:r>
            <a:r>
              <a:rPr lang="en-US" sz="3200" b="1" i="0" u="none" strike="noStrike" cap="none" dirty="0">
                <a:solidFill>
                  <a:schemeClr val="dk1"/>
                </a:solidFill>
              </a:rPr>
              <a:t> decision on cost recovery vs. the </a:t>
            </a:r>
            <a:r>
              <a:rPr lang="en-US" sz="3200" b="1" dirty="0"/>
              <a:t>O</a:t>
            </a:r>
            <a:r>
              <a:rPr lang="en-US" sz="3200" b="1" i="0" u="none" strike="noStrike" cap="none" dirty="0">
                <a:solidFill>
                  <a:schemeClr val="dk1"/>
                </a:solidFill>
              </a:rPr>
              <a:t>rganizations</a:t>
            </a:r>
            <a:r>
              <a:rPr lang="en-US" sz="3200" b="1" dirty="0"/>
              <a:t>’</a:t>
            </a:r>
            <a:r>
              <a:rPr lang="en-US" sz="3200" b="1" i="0" u="none" strike="noStrike" cap="none" dirty="0">
                <a:solidFill>
                  <a:schemeClr val="dk1"/>
                </a:solidFill>
              </a:rPr>
              <a:t> I</a:t>
            </a:r>
            <a:r>
              <a:rPr lang="en-US" sz="3200" b="1" dirty="0"/>
              <a:t>ntegrated </a:t>
            </a:r>
            <a:r>
              <a:rPr lang="en-US" sz="3200" b="1" i="0" u="none" strike="noStrike" cap="none" dirty="0">
                <a:solidFill>
                  <a:schemeClr val="dk1"/>
                </a:solidFill>
              </a:rPr>
              <a:t>Budgets 2018-2021 </a:t>
            </a:r>
            <a:r>
              <a:rPr lang="en-US" sz="3200" b="1" dirty="0"/>
              <a:t>(*)</a:t>
            </a:r>
            <a:endParaRPr lang="en-US" sz="3200" b="1" i="0" u="none" strike="noStrike" cap="none" dirty="0">
              <a:solidFill>
                <a:srgbClr val="FF0000"/>
              </a:solidFill>
            </a:endParaRPr>
          </a:p>
        </p:txBody>
      </p:sp>
      <p:sp>
        <p:nvSpPr>
          <p:cNvPr id="122" name="Shape 122"/>
          <p:cNvSpPr txBox="1">
            <a:spLocks noGrp="1"/>
          </p:cNvSpPr>
          <p:nvPr>
            <p:ph type="body" idx="1"/>
          </p:nvPr>
        </p:nvSpPr>
        <p:spPr>
          <a:xfrm>
            <a:off x="327567" y="1294227"/>
            <a:ext cx="11341200" cy="5217965"/>
          </a:xfrm>
          <a:prstGeom prst="rect">
            <a:avLst/>
          </a:prstGeom>
          <a:noFill/>
          <a:ln>
            <a:noFill/>
          </a:ln>
        </p:spPr>
        <p:txBody>
          <a:bodyPr lIns="91425" tIns="45700" rIns="91425" bIns="45700" anchor="t" anchorCtr="0">
            <a:noAutofit/>
          </a:bodyPr>
          <a:lstStyle/>
          <a:p>
            <a:pPr marL="685800" marR="0" lvl="1" indent="-241300" algn="l" rtl="0">
              <a:lnSpc>
                <a:spcPct val="90000"/>
              </a:lnSpc>
              <a:spcBef>
                <a:spcPts val="50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Two options exist for EB decision on cost recovery (if made in 2017):</a:t>
            </a:r>
          </a:p>
          <a:p>
            <a:pPr lvl="2" indent="-241300"/>
            <a:r>
              <a:rPr lang="en-US" sz="2200" dirty="0"/>
              <a:t>Annual session 2017 (June); or</a:t>
            </a:r>
          </a:p>
          <a:p>
            <a:pPr lvl="2" indent="-241300"/>
            <a:r>
              <a:rPr lang="en-US" sz="2200" b="0" i="0" u="none" strike="noStrike" cap="none" dirty="0">
                <a:solidFill>
                  <a:schemeClr val="dk1"/>
                </a:solidFill>
                <a:latin typeface="Calibri"/>
                <a:ea typeface="Calibri"/>
                <a:cs typeface="Calibri"/>
                <a:sym typeface="Calibri"/>
              </a:rPr>
              <a:t>Secon</a:t>
            </a:r>
            <a:r>
              <a:rPr lang="en-US" sz="2200" dirty="0"/>
              <a:t>d regular session 2017 (September)</a:t>
            </a:r>
          </a:p>
          <a:p>
            <a:pPr lvl="2" indent="-241300"/>
            <a:endParaRPr lang="en-US" sz="2200" b="0" i="0" u="none" strike="noStrike" cap="none" dirty="0">
              <a:solidFill>
                <a:schemeClr val="dk1"/>
              </a:solidFill>
              <a:latin typeface="Calibri"/>
              <a:ea typeface="Calibri"/>
              <a:cs typeface="Calibri"/>
              <a:sym typeface="Calibri"/>
            </a:endParaRPr>
          </a:p>
          <a:p>
            <a:pPr marL="685800" marR="0" lvl="1" indent="-241300" algn="l" rtl="0">
              <a:lnSpc>
                <a:spcPct val="90000"/>
              </a:lnSpc>
              <a:spcBef>
                <a:spcPts val="50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Challenge to integrate cost recovery decision into the Integrated Budget:</a:t>
            </a:r>
          </a:p>
          <a:p>
            <a:pPr lvl="2" rtl="0">
              <a:spcBef>
                <a:spcPts val="0"/>
              </a:spcBef>
              <a:buClr>
                <a:schemeClr val="dk1"/>
              </a:buClr>
              <a:buSzPct val="100000"/>
              <a:buFont typeface="Arial"/>
              <a:buChar char="•"/>
            </a:pPr>
            <a:endParaRPr lang="en-US" sz="2400" dirty="0"/>
          </a:p>
          <a:p>
            <a:pPr lvl="2" rtl="0">
              <a:spcBef>
                <a:spcPts val="0"/>
              </a:spcBef>
              <a:buClr>
                <a:schemeClr val="dk1"/>
              </a:buClr>
              <a:buSzPct val="100000"/>
              <a:buFont typeface="Arial"/>
              <a:buChar char="•"/>
            </a:pPr>
            <a:r>
              <a:rPr lang="en-US" sz="2400" dirty="0"/>
              <a:t>Agencies would need time to incorporate the implications of any change in the decision on cost recovery in their Integrated Budget documents</a:t>
            </a:r>
          </a:p>
          <a:p>
            <a:pPr marL="457200" lvl="0" indent="0" rtl="0">
              <a:spcBef>
                <a:spcPts val="0"/>
              </a:spcBef>
              <a:buNone/>
            </a:pPr>
            <a:r>
              <a:rPr lang="en-US" sz="2400" dirty="0"/>
              <a:t>					</a:t>
            </a:r>
            <a:endParaRPr sz="2400" dirty="0"/>
          </a:p>
          <a:p>
            <a:pPr marL="1143000" marR="0" lvl="2" indent="-254000" algn="l" rtl="0">
              <a:lnSpc>
                <a:spcPct val="90000"/>
              </a:lnSpc>
              <a:spcBef>
                <a:spcPts val="500"/>
              </a:spcBef>
              <a:spcAft>
                <a:spcPts val="0"/>
              </a:spcAft>
              <a:buClr>
                <a:schemeClr val="dk1"/>
              </a:buClr>
              <a:buSzPct val="100000"/>
              <a:buFont typeface="Arial"/>
              <a:buChar char="•"/>
            </a:pPr>
            <a:r>
              <a:rPr lang="en-US" sz="2400" dirty="0">
                <a:solidFill>
                  <a:schemeClr val="tx1"/>
                </a:solidFill>
              </a:rPr>
              <a:t>Budget documents must be ready latest by mid-June, in order to present institutional component of Integrated Budget to ACABQ so that ACABQ can give guidance to the Executive Board in time for the September formal discussion and decision on the Integrated Budget</a:t>
            </a:r>
          </a:p>
          <a:p>
            <a:pPr marL="889000" marR="0" lvl="2" indent="0" algn="l" rtl="0">
              <a:lnSpc>
                <a:spcPct val="90000"/>
              </a:lnSpc>
              <a:spcBef>
                <a:spcPts val="500"/>
              </a:spcBef>
              <a:spcAft>
                <a:spcPts val="0"/>
              </a:spcAft>
              <a:buClr>
                <a:schemeClr val="dk1"/>
              </a:buClr>
              <a:buSzPct val="100000"/>
              <a:buNone/>
            </a:pPr>
            <a:endParaRPr lang="en-US" sz="2400" dirty="0">
              <a:solidFill>
                <a:srgbClr val="FF0000"/>
              </a:solidFill>
            </a:endParaRPr>
          </a:p>
          <a:p>
            <a:pPr marL="457200" marR="0" lvl="0" indent="0" algn="l" rtl="0">
              <a:lnSpc>
                <a:spcPct val="90000"/>
              </a:lnSpc>
              <a:spcBef>
                <a:spcPts val="500"/>
              </a:spcBef>
              <a:spcAft>
                <a:spcPts val="0"/>
              </a:spcAft>
              <a:buNone/>
            </a:pPr>
            <a:endParaRPr dirty="0"/>
          </a:p>
        </p:txBody>
      </p:sp>
      <p:sp>
        <p:nvSpPr>
          <p:cNvPr id="2" name="TextBox 1"/>
          <p:cNvSpPr txBox="1"/>
          <p:nvPr/>
        </p:nvSpPr>
        <p:spPr>
          <a:xfrm>
            <a:off x="0" y="6350924"/>
            <a:ext cx="11762509" cy="307777"/>
          </a:xfrm>
          <a:prstGeom prst="rect">
            <a:avLst/>
          </a:prstGeom>
          <a:noFill/>
        </p:spPr>
        <p:txBody>
          <a:bodyPr wrap="square" rtlCol="0">
            <a:spAutoFit/>
          </a:bodyPr>
          <a:lstStyle/>
          <a:p>
            <a:r>
              <a:rPr lang="en-US" dirty="0"/>
              <a:t>(*) 2018-2019 Integrated budget for UN Women</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599049" y="365125"/>
            <a:ext cx="10515600" cy="9291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dirty="0"/>
              <a:t>Timing of  the </a:t>
            </a:r>
            <a:r>
              <a:rPr lang="en-US" sz="3200" b="1" i="0" u="none" strike="noStrike" cap="none" dirty="0">
                <a:solidFill>
                  <a:schemeClr val="dk1"/>
                </a:solidFill>
              </a:rPr>
              <a:t>EBs</a:t>
            </a:r>
            <a:r>
              <a:rPr lang="en-US" sz="3200" b="1" dirty="0"/>
              <a:t>’</a:t>
            </a:r>
            <a:r>
              <a:rPr lang="en-US" sz="3200" b="1" i="0" u="none" strike="noStrike" cap="none" dirty="0">
                <a:solidFill>
                  <a:schemeClr val="dk1"/>
                </a:solidFill>
              </a:rPr>
              <a:t> decision on cost recovery vs. the </a:t>
            </a:r>
            <a:r>
              <a:rPr lang="en-US" sz="3200" b="1" dirty="0"/>
              <a:t>O</a:t>
            </a:r>
            <a:r>
              <a:rPr lang="en-US" sz="3200" b="1" i="0" u="none" strike="noStrike" cap="none" dirty="0">
                <a:solidFill>
                  <a:schemeClr val="dk1"/>
                </a:solidFill>
              </a:rPr>
              <a:t>rganizations</a:t>
            </a:r>
            <a:r>
              <a:rPr lang="en-US" sz="3200" b="1" dirty="0"/>
              <a:t>’</a:t>
            </a:r>
            <a:r>
              <a:rPr lang="en-US" sz="3200" b="1" i="0" u="none" strike="noStrike" cap="none" dirty="0">
                <a:solidFill>
                  <a:schemeClr val="dk1"/>
                </a:solidFill>
              </a:rPr>
              <a:t> I</a:t>
            </a:r>
            <a:r>
              <a:rPr lang="en-US" sz="3200" b="1" dirty="0"/>
              <a:t>ntegrated </a:t>
            </a:r>
            <a:r>
              <a:rPr lang="en-US" sz="3200" b="1" i="0" u="none" strike="noStrike" cap="none" dirty="0">
                <a:solidFill>
                  <a:schemeClr val="dk1"/>
                </a:solidFill>
              </a:rPr>
              <a:t>Budgets 2018-2021 (*)</a:t>
            </a:r>
          </a:p>
        </p:txBody>
      </p:sp>
      <p:sp>
        <p:nvSpPr>
          <p:cNvPr id="128" name="Shape 128"/>
          <p:cNvSpPr txBox="1">
            <a:spLocks noGrp="1"/>
          </p:cNvSpPr>
          <p:nvPr>
            <p:ph type="body" idx="1"/>
          </p:nvPr>
        </p:nvSpPr>
        <p:spPr>
          <a:xfrm>
            <a:off x="186250" y="1569854"/>
            <a:ext cx="11341200" cy="4784395"/>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500"/>
              </a:spcBef>
              <a:spcAft>
                <a:spcPts val="0"/>
              </a:spcAft>
              <a:buClr>
                <a:schemeClr val="dk1"/>
              </a:buClr>
              <a:buSzPct val="100000"/>
              <a:buFont typeface="Arial"/>
              <a:buChar char="•"/>
            </a:pPr>
            <a:r>
              <a:rPr lang="en-US" sz="2400" dirty="0"/>
              <a:t>The preparat</a:t>
            </a:r>
            <a:r>
              <a:rPr lang="en-US" dirty="0"/>
              <a:t>ion </a:t>
            </a:r>
            <a:r>
              <a:rPr lang="en-US" dirty="0">
                <a:solidFill>
                  <a:schemeClr val="tx1"/>
                </a:solidFill>
              </a:rPr>
              <a:t>of the </a:t>
            </a:r>
            <a:r>
              <a:rPr lang="en-US" dirty="0"/>
              <a:t>2018-2021 integrated budget for September 2017 would be done based on the currently approved cost recovery methodology &amp; rates.</a:t>
            </a:r>
          </a:p>
          <a:p>
            <a:pPr marL="685800" marR="0" lvl="1" indent="-228600" algn="l" rtl="0">
              <a:lnSpc>
                <a:spcPct val="90000"/>
              </a:lnSpc>
              <a:spcBef>
                <a:spcPts val="500"/>
              </a:spcBef>
              <a:spcAft>
                <a:spcPts val="0"/>
              </a:spcAft>
              <a:buClr>
                <a:schemeClr val="dk1"/>
              </a:buClr>
              <a:buSzPct val="100000"/>
              <a:buFont typeface="Arial"/>
              <a:buChar char="•"/>
            </a:pPr>
            <a:endParaRPr lang="en-US" dirty="0"/>
          </a:p>
          <a:p>
            <a:pPr marL="685800" marR="0" lvl="1" indent="-228600" algn="l" rtl="0">
              <a:lnSpc>
                <a:spcPct val="90000"/>
              </a:lnSpc>
              <a:spcBef>
                <a:spcPts val="500"/>
              </a:spcBef>
              <a:spcAft>
                <a:spcPts val="0"/>
              </a:spcAft>
              <a:buClr>
                <a:schemeClr val="dk1"/>
              </a:buClr>
              <a:buSzPct val="100000"/>
              <a:buFont typeface="Arial"/>
              <a:buChar char="•"/>
            </a:pPr>
            <a:r>
              <a:rPr lang="en-US" dirty="0"/>
              <a:t>Adjustment of the Integrated Budget to reflect implementation of a new cost recovery decision could be done using one of </a:t>
            </a:r>
            <a:r>
              <a:rPr lang="en-US" sz="2400" dirty="0"/>
              <a:t>the following options:</a:t>
            </a:r>
          </a:p>
          <a:p>
            <a:pPr lvl="2" indent="-254000"/>
            <a:r>
              <a:rPr lang="en-US" sz="2400" dirty="0"/>
              <a:t>Present ad-hoc budget revision in September 2018 for the 2019-2021 period, reflecting implementation of cost recovery decision effective 1.1.2019 </a:t>
            </a:r>
          </a:p>
          <a:p>
            <a:pPr lvl="2" indent="-254000"/>
            <a:r>
              <a:rPr lang="en-US" sz="2400" dirty="0"/>
              <a:t>Present ad-hoc budget revision in September 2019 for the 2020-2021 period, reflecting implementation of cost recovery decision effective 1.1.2020 </a:t>
            </a:r>
          </a:p>
          <a:p>
            <a:pPr lvl="2" indent="-254000"/>
            <a:endParaRPr lang="en-US" sz="2400" dirty="0"/>
          </a:p>
        </p:txBody>
      </p:sp>
      <p:sp>
        <p:nvSpPr>
          <p:cNvPr id="2" name="TextBox 1"/>
          <p:cNvSpPr txBox="1"/>
          <p:nvPr/>
        </p:nvSpPr>
        <p:spPr>
          <a:xfrm>
            <a:off x="80920" y="6125671"/>
            <a:ext cx="11684899" cy="307777"/>
          </a:xfrm>
          <a:prstGeom prst="rect">
            <a:avLst/>
          </a:prstGeom>
          <a:noFill/>
        </p:spPr>
        <p:txBody>
          <a:bodyPr wrap="square" rtlCol="0">
            <a:spAutoFit/>
          </a:bodyPr>
          <a:lstStyle/>
          <a:p>
            <a:r>
              <a:rPr lang="en-US" b="1" dirty="0">
                <a:solidFill>
                  <a:schemeClr val="dk1"/>
                </a:solidFill>
              </a:rPr>
              <a:t>(*) 2018-2019 for UN Women</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917805" y="441225"/>
            <a:ext cx="8393400" cy="523200"/>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3959" b="1" dirty="0"/>
              <a:t>Executive Boards’ guidance sought</a:t>
            </a:r>
          </a:p>
        </p:txBody>
      </p:sp>
      <p:sp>
        <p:nvSpPr>
          <p:cNvPr id="266" name="Shape 266"/>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sp>
        <p:nvSpPr>
          <p:cNvPr id="267" name="Shape 267"/>
          <p:cNvSpPr txBox="1">
            <a:spLocks noGrp="1"/>
          </p:cNvSpPr>
          <p:nvPr>
            <p:ph type="body" idx="1"/>
          </p:nvPr>
        </p:nvSpPr>
        <p:spPr>
          <a:xfrm>
            <a:off x="917800" y="1253350"/>
            <a:ext cx="10095900" cy="5179200"/>
          </a:xfrm>
          <a:prstGeom prst="rect">
            <a:avLst/>
          </a:prstGeom>
          <a:noFill/>
          <a:ln>
            <a:noFill/>
          </a:ln>
        </p:spPr>
        <p:txBody>
          <a:bodyPr lIns="91425" tIns="91425" rIns="91425" bIns="91425" anchor="t" anchorCtr="0">
            <a:noAutofit/>
          </a:bodyPr>
          <a:lstStyle/>
          <a:p>
            <a:pPr marL="403225" marR="0" lvl="6" indent="-352425" algn="l" rtl="0">
              <a:lnSpc>
                <a:spcPct val="90000"/>
              </a:lnSpc>
              <a:spcBef>
                <a:spcPts val="0"/>
              </a:spcBef>
              <a:spcAft>
                <a:spcPts val="0"/>
              </a:spcAft>
              <a:buClr>
                <a:schemeClr val="dk1"/>
              </a:buClr>
              <a:buSzPct val="100000"/>
              <a:buFont typeface="Arial"/>
            </a:pPr>
            <a:r>
              <a:rPr lang="en-US" sz="2400" dirty="0"/>
              <a:t>Executive Boards to provide guidance on:</a:t>
            </a:r>
          </a:p>
          <a:p>
            <a:pPr marL="860425" lvl="7" indent="-352425">
              <a:spcBef>
                <a:spcPts val="0"/>
              </a:spcBef>
            </a:pPr>
            <a:r>
              <a:rPr lang="en-US" sz="2400" dirty="0"/>
              <a:t>The role of core, including which LEGO blocks are to be considered to be funded from core</a:t>
            </a:r>
          </a:p>
          <a:p>
            <a:pPr marL="860425" marR="0" lvl="7" indent="-352425" algn="l" rtl="0">
              <a:lnSpc>
                <a:spcPct val="90000"/>
              </a:lnSpc>
              <a:spcBef>
                <a:spcPts val="0"/>
              </a:spcBef>
              <a:spcAft>
                <a:spcPts val="0"/>
              </a:spcAft>
              <a:buClr>
                <a:schemeClr val="dk1"/>
              </a:buClr>
              <a:buSzPct val="100000"/>
              <a:buFont typeface="Arial"/>
            </a:pPr>
            <a:r>
              <a:rPr lang="en-US" sz="2400" dirty="0"/>
              <a:t>Continued use of harmonized rates, based on the presented options, noting the implications on core resources </a:t>
            </a:r>
          </a:p>
          <a:p>
            <a:pPr marL="2743200" marR="0" lvl="0" indent="0" algn="l" rtl="0">
              <a:lnSpc>
                <a:spcPct val="90000"/>
              </a:lnSpc>
              <a:spcBef>
                <a:spcPts val="0"/>
              </a:spcBef>
              <a:spcAft>
                <a:spcPts val="0"/>
              </a:spcAft>
              <a:buNone/>
            </a:pPr>
            <a:endParaRPr sz="2400" dirty="0"/>
          </a:p>
          <a:p>
            <a:pPr marL="403225" marR="0" lvl="6" indent="-352425" algn="l" rtl="0">
              <a:lnSpc>
                <a:spcPct val="90000"/>
              </a:lnSpc>
              <a:spcBef>
                <a:spcPts val="0"/>
              </a:spcBef>
              <a:spcAft>
                <a:spcPts val="0"/>
              </a:spcAft>
              <a:buClr>
                <a:schemeClr val="dk1"/>
              </a:buClr>
              <a:buSzPct val="100000"/>
              <a:buFont typeface="Arial"/>
            </a:pPr>
            <a:r>
              <a:rPr lang="en-US" sz="2400" b="0" i="0" u="none" strike="noStrike" cap="none" dirty="0">
                <a:solidFill>
                  <a:schemeClr val="dk1"/>
                </a:solidFill>
                <a:latin typeface="Calibri"/>
                <a:ea typeface="Calibri"/>
                <a:cs typeface="Calibri"/>
                <a:sym typeface="Calibri"/>
              </a:rPr>
              <a:t>Against the backdrop of GA resolution 71/243 on the QCPR and guidance of the Executive Boards:</a:t>
            </a:r>
          </a:p>
          <a:p>
            <a:pPr marL="860425" marR="0" lvl="7" indent="-352425" algn="l" rtl="0">
              <a:lnSpc>
                <a:spcPct val="90000"/>
              </a:lnSpc>
              <a:spcBef>
                <a:spcPts val="640"/>
              </a:spcBef>
              <a:spcAft>
                <a:spcPts val="0"/>
              </a:spcAft>
              <a:buClr>
                <a:schemeClr val="dk1"/>
              </a:buClr>
              <a:buSzPct val="100000"/>
              <a:buFont typeface="Arial"/>
            </a:pPr>
            <a:r>
              <a:rPr lang="en-US" sz="2400" dirty="0"/>
              <a:t>Proposed timeline for cost recovery decision, June or September  2017</a:t>
            </a:r>
          </a:p>
          <a:p>
            <a:pPr marL="860425" marR="0" lvl="7" indent="-352425" algn="l" rtl="0">
              <a:lnSpc>
                <a:spcPct val="90000"/>
              </a:lnSpc>
              <a:spcBef>
                <a:spcPts val="640"/>
              </a:spcBef>
              <a:spcAft>
                <a:spcPts val="0"/>
              </a:spcAft>
              <a:buClr>
                <a:schemeClr val="dk1"/>
              </a:buClr>
              <a:buSzPct val="100000"/>
              <a:buFont typeface="Arial"/>
            </a:pPr>
            <a:r>
              <a:rPr lang="en-US" sz="2400" dirty="0"/>
              <a:t>P</a:t>
            </a:r>
            <a:r>
              <a:rPr lang="en-US" sz="2400" b="0" i="0" u="none" strike="noStrike" cap="none" dirty="0">
                <a:solidFill>
                  <a:schemeClr val="dk1"/>
                </a:solidFill>
                <a:latin typeface="Calibri"/>
                <a:ea typeface="Calibri"/>
                <a:cs typeface="Calibri"/>
                <a:sym typeface="Calibri"/>
              </a:rPr>
              <a:t>reparat</a:t>
            </a:r>
            <a:r>
              <a:rPr lang="en-US" sz="2400" dirty="0"/>
              <a:t>ion of</a:t>
            </a:r>
            <a:r>
              <a:rPr lang="en-US" sz="2400" b="0" i="0" u="none" strike="noStrike" cap="none" dirty="0">
                <a:solidFill>
                  <a:schemeClr val="dk1"/>
                </a:solidFill>
                <a:latin typeface="Calibri"/>
                <a:ea typeface="Calibri"/>
                <a:cs typeface="Calibri"/>
                <a:sym typeface="Calibri"/>
              </a:rPr>
              <a:t> Integrated Budgets, 2018-2021 / 2018-2019</a:t>
            </a:r>
          </a:p>
          <a:p>
            <a:pPr marL="2743200" marR="0" lvl="0" indent="0" algn="l" rtl="0">
              <a:lnSpc>
                <a:spcPct val="90000"/>
              </a:lnSpc>
              <a:spcBef>
                <a:spcPts val="640"/>
              </a:spcBef>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917805" y="307599"/>
            <a:ext cx="8393400" cy="523200"/>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3959" b="1" i="0" u="none" strike="noStrike" cap="none" dirty="0">
                <a:solidFill>
                  <a:schemeClr val="dk1"/>
                </a:solidFill>
              </a:rPr>
              <a:t>Next steps</a:t>
            </a:r>
          </a:p>
        </p:txBody>
      </p:sp>
      <p:sp>
        <p:nvSpPr>
          <p:cNvPr id="274" name="Shape 274"/>
          <p:cNvSpPr txBox="1">
            <a:spLocks noGrp="1"/>
          </p:cNvSpPr>
          <p:nvPr>
            <p:ph type="sldNum" idx="12"/>
          </p:nvPr>
        </p:nvSpPr>
        <p:spPr>
          <a:xfrm>
            <a:off x="40386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16</a:t>
            </a:fld>
            <a:endParaRPr lang="en-US" sz="1200">
              <a:solidFill>
                <a:srgbClr val="888888"/>
              </a:solidFill>
              <a:latin typeface="Calibri"/>
              <a:ea typeface="Calibri"/>
              <a:cs typeface="Calibri"/>
              <a:sym typeface="Calibri"/>
            </a:endParaRPr>
          </a:p>
        </p:txBody>
      </p:sp>
      <p:sp>
        <p:nvSpPr>
          <p:cNvPr id="275" name="Shape 275"/>
          <p:cNvSpPr txBox="1">
            <a:spLocks noGrp="1"/>
          </p:cNvSpPr>
          <p:nvPr>
            <p:ph type="body" idx="1"/>
          </p:nvPr>
        </p:nvSpPr>
        <p:spPr>
          <a:xfrm>
            <a:off x="917800" y="1185105"/>
            <a:ext cx="10095900" cy="51792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None/>
            </a:pPr>
            <a:r>
              <a:rPr lang="en-US" sz="2400" dirty="0"/>
              <a:t>Based on the guidance provided today:</a:t>
            </a:r>
          </a:p>
          <a:p>
            <a:pPr marL="342900" marR="0" lvl="0" indent="-342900" algn="l" rtl="0">
              <a:lnSpc>
                <a:spcPct val="90000"/>
              </a:lnSpc>
              <a:spcBef>
                <a:spcPts val="0"/>
              </a:spcBef>
              <a:spcAft>
                <a:spcPts val="0"/>
              </a:spcAft>
              <a:buFontTx/>
              <a:buChar char="-"/>
            </a:pPr>
            <a:endParaRPr lang="en-US" sz="2400" dirty="0"/>
          </a:p>
          <a:p>
            <a:pPr marL="403225" marR="0" lvl="6" indent="-352425" algn="l" rtl="0">
              <a:lnSpc>
                <a:spcPct val="90000"/>
              </a:lnSpc>
              <a:spcBef>
                <a:spcPts val="0"/>
              </a:spcBef>
              <a:spcAft>
                <a:spcPts val="0"/>
              </a:spcAft>
              <a:buClr>
                <a:schemeClr val="dk1"/>
              </a:buClr>
              <a:buSzPct val="100000"/>
              <a:buFont typeface="Arial"/>
            </a:pPr>
            <a:r>
              <a:rPr lang="en-US" sz="2400" dirty="0"/>
              <a:t>Discuss impact of the differentiated rates on the cost recovery due to different governing mechanisms of multi-lateral and non-governmental donors; develop options on differentiated rates for EXB consideration</a:t>
            </a:r>
            <a:br>
              <a:rPr lang="en-US" sz="2400" dirty="0"/>
            </a:br>
            <a:endParaRPr lang="en-US" sz="2400" dirty="0"/>
          </a:p>
          <a:p>
            <a:pPr marL="403225" marR="0" lvl="6" indent="-352425" algn="l" rtl="0">
              <a:lnSpc>
                <a:spcPct val="90000"/>
              </a:lnSpc>
              <a:spcBef>
                <a:spcPts val="0"/>
              </a:spcBef>
              <a:spcAft>
                <a:spcPts val="0"/>
              </a:spcAft>
              <a:buClr>
                <a:schemeClr val="dk1"/>
              </a:buClr>
              <a:buSzPct val="100000"/>
              <a:buFont typeface="Arial"/>
            </a:pPr>
            <a:r>
              <a:rPr lang="en-US" sz="2400" dirty="0"/>
              <a:t>Discuss impact of the volumes on cost recovery (i.e. premium rates for lower volume, discounted rates for higher volume); develop options on volume for EXB consideration</a:t>
            </a:r>
            <a:br>
              <a:rPr lang="en-US" sz="2400" dirty="0"/>
            </a:br>
            <a:endParaRPr lang="en-US" sz="2400" dirty="0"/>
          </a:p>
          <a:p>
            <a:pPr marL="0" marR="0" lvl="0" indent="0" rtl="0">
              <a:lnSpc>
                <a:spcPct val="90000"/>
              </a:lnSpc>
              <a:spcBef>
                <a:spcPts val="0"/>
              </a:spcBef>
              <a:spcAft>
                <a:spcPts val="0"/>
              </a:spcAft>
              <a:buNone/>
            </a:pPr>
            <a:r>
              <a:rPr lang="en-US" sz="2400" dirty="0"/>
              <a:t>Agencies will also:</a:t>
            </a:r>
          </a:p>
          <a:p>
            <a:pPr marL="403225" marR="0" lvl="6" indent="-352425" algn="l" rtl="0">
              <a:lnSpc>
                <a:spcPct val="90000"/>
              </a:lnSpc>
              <a:spcBef>
                <a:spcPts val="640"/>
              </a:spcBef>
              <a:spcAft>
                <a:spcPts val="0"/>
              </a:spcAft>
              <a:buClr>
                <a:schemeClr val="dk1"/>
              </a:buClr>
              <a:buSzPct val="100000"/>
              <a:buFont typeface="Arial"/>
            </a:pPr>
            <a:r>
              <a:rPr lang="en-US" sz="2400" b="0" i="0" u="none" strike="noStrike" cap="none" dirty="0">
                <a:solidFill>
                  <a:schemeClr val="dk1"/>
                </a:solidFill>
                <a:latin typeface="Calibri"/>
                <a:ea typeface="Calibri"/>
                <a:cs typeface="Calibri"/>
                <a:sym typeface="Calibri"/>
              </a:rPr>
              <a:t>Continue to monitor and report on actual cost recovery on an annual basis</a:t>
            </a:r>
          </a:p>
          <a:p>
            <a:pPr marL="403225" marR="0" lvl="6" indent="-352425" algn="l" rtl="0">
              <a:lnSpc>
                <a:spcPct val="90000"/>
              </a:lnSpc>
              <a:spcBef>
                <a:spcPts val="640"/>
              </a:spcBef>
              <a:buClr>
                <a:schemeClr val="dk1"/>
              </a:buClr>
              <a:buSzPct val="100000"/>
              <a:buFont typeface="Arial"/>
            </a:pPr>
            <a:r>
              <a:rPr lang="en-US" sz="2400" b="0" i="0" u="none" strike="noStrike" cap="none" dirty="0">
                <a:solidFill>
                  <a:schemeClr val="dk1"/>
                </a:solidFill>
                <a:latin typeface="Calibri"/>
                <a:ea typeface="Calibri"/>
                <a:cs typeface="Calibri"/>
                <a:sym typeface="Calibri"/>
              </a:rPr>
              <a:t>Continue to strongly advocate </a:t>
            </a:r>
            <a:r>
              <a:rPr lang="en-US" sz="2400" dirty="0"/>
              <a:t>for </a:t>
            </a:r>
            <a:r>
              <a:rPr lang="en-US" sz="2400" b="0" i="0" u="none" strike="noStrike" cap="none" dirty="0">
                <a:solidFill>
                  <a:schemeClr val="dk1"/>
                </a:solidFill>
                <a:latin typeface="Calibri"/>
                <a:ea typeface="Calibri"/>
                <a:cs typeface="Calibri"/>
                <a:sym typeface="Calibri"/>
              </a:rPr>
              <a:t>inclusion of eligible direct costs in </a:t>
            </a:r>
            <a:r>
              <a:rPr lang="en-US" sz="2400" b="0" i="0" u="none" strike="noStrike" cap="none" dirty="0" err="1">
                <a:solidFill>
                  <a:schemeClr val="dk1"/>
                </a:solidFill>
                <a:latin typeface="Calibri"/>
                <a:ea typeface="Calibri"/>
                <a:cs typeface="Calibri"/>
                <a:sym typeface="Calibri"/>
              </a:rPr>
              <a:t>programmes</a:t>
            </a:r>
            <a:r>
              <a:rPr lang="en-US" sz="2400" b="0" i="0" u="none" strike="noStrike" cap="none" dirty="0">
                <a:solidFill>
                  <a:schemeClr val="dk1"/>
                </a:solidFill>
                <a:latin typeface="Calibri"/>
                <a:ea typeface="Calibri"/>
                <a:cs typeface="Calibri"/>
                <a:sym typeface="Calibri"/>
              </a:rPr>
              <a:t>/projects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297500" y="2861200"/>
            <a:ext cx="3597000" cy="1392300"/>
          </a:xfrm>
          <a:prstGeom prst="rect">
            <a:avLst/>
          </a:prstGeom>
          <a:noFill/>
          <a:ln>
            <a:noFill/>
          </a:ln>
        </p:spPr>
        <p:txBody>
          <a:bodyPr lIns="91400" tIns="45700" rIns="91400" bIns="45700" anchor="ctr" anchorCtr="0">
            <a:noAutofit/>
          </a:bodyPr>
          <a:lstStyle/>
          <a:p>
            <a:pPr marL="0" marR="0" lvl="0" indent="0" algn="ctr" rtl="0">
              <a:lnSpc>
                <a:spcPct val="90000"/>
              </a:lnSpc>
              <a:spcBef>
                <a:spcPts val="0"/>
              </a:spcBef>
              <a:buClr>
                <a:schemeClr val="dk1"/>
              </a:buClr>
              <a:buSzPct val="25000"/>
              <a:buFont typeface="Calibri"/>
              <a:buNone/>
            </a:pPr>
            <a:r>
              <a:rPr lang="en-US" sz="5000" b="1" dirty="0"/>
              <a:t>Q &amp; A</a:t>
            </a:r>
          </a:p>
        </p:txBody>
      </p:sp>
      <p:sp>
        <p:nvSpPr>
          <p:cNvPr id="281" name="Shape 281"/>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17</a:t>
            </a:fld>
            <a:endParaRPr lang="en-US"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b="1"/>
              <a:t>Supporting information</a:t>
            </a:r>
          </a:p>
        </p:txBody>
      </p:sp>
      <p:sp>
        <p:nvSpPr>
          <p:cNvPr id="288" name="Shape 288"/>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0" lvl="0" indent="0" rtl="0">
              <a:spcBef>
                <a:spcPts val="0"/>
              </a:spcBef>
              <a:buClr>
                <a:schemeClr val="dk1"/>
              </a:buClr>
              <a:buSzPct val="25000"/>
              <a:buFont typeface="Arial"/>
              <a:buNone/>
            </a:pPr>
            <a:r>
              <a:rPr lang="en-US" sz="1800"/>
              <a:t>Annex I – Recap of the current cost recovery model</a:t>
            </a:r>
          </a:p>
          <a:p>
            <a:pPr marL="0" lvl="0" indent="0" rtl="0">
              <a:spcBef>
                <a:spcPts val="0"/>
              </a:spcBef>
              <a:buClr>
                <a:schemeClr val="dk1"/>
              </a:buClr>
              <a:buSzPct val="25000"/>
              <a:buFont typeface="Arial"/>
              <a:buNone/>
            </a:pPr>
            <a:r>
              <a:rPr lang="en-US" sz="1800"/>
              <a:t>Annex II – Summary of historical cost recovery information based on 2014-2016 financial data</a:t>
            </a:r>
            <a:br>
              <a:rPr lang="en-US" sz="1800"/>
            </a:br>
            <a:endParaRPr lang="en-US" sz="1800"/>
          </a:p>
          <a:p>
            <a:pPr marL="0" lvl="0" indent="0" rtl="0">
              <a:spcBef>
                <a:spcPts val="0"/>
              </a:spcBef>
              <a:buClr>
                <a:schemeClr val="dk1"/>
              </a:buClr>
              <a:buSzPct val="25000"/>
              <a:buFont typeface="Arial"/>
              <a:buNone/>
            </a:pPr>
            <a:r>
              <a:rPr lang="en-US" sz="1800"/>
              <a:t>Annex III - VI - Agency Specific Detail</a:t>
            </a:r>
          </a:p>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38200" y="365125"/>
            <a:ext cx="10515600" cy="1325700"/>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I</a:t>
            </a:r>
          </a:p>
        </p:txBody>
      </p:sp>
      <p:sp>
        <p:nvSpPr>
          <p:cNvPr id="294" name="Shape 294"/>
          <p:cNvSpPr txBox="1">
            <a:spLocks noGrp="1"/>
          </p:cNvSpPr>
          <p:nvPr>
            <p:ph type="sldNum" idx="12"/>
          </p:nvPr>
        </p:nvSpPr>
        <p:spPr>
          <a:xfrm>
            <a:off x="40386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19</a:t>
            </a:fld>
            <a:endParaRPr lang="en-US" sz="1200">
              <a:solidFill>
                <a:srgbClr val="888888"/>
              </a:solidFill>
              <a:latin typeface="Calibri"/>
              <a:ea typeface="Calibri"/>
              <a:cs typeface="Calibri"/>
              <a:sym typeface="Calibri"/>
            </a:endParaRPr>
          </a:p>
        </p:txBody>
      </p:sp>
      <p:sp>
        <p:nvSpPr>
          <p:cNvPr id="295" name="Shape 295"/>
          <p:cNvSpPr txBox="1"/>
          <p:nvPr/>
        </p:nvSpPr>
        <p:spPr>
          <a:xfrm>
            <a:off x="2737425" y="2895600"/>
            <a:ext cx="67056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Recap of the current cost recovery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900600" y="1027123"/>
            <a:ext cx="10390800" cy="5688300"/>
          </a:xfrm>
          <a:prstGeom prst="rect">
            <a:avLst/>
          </a:prstGeom>
          <a:noFill/>
          <a:ln>
            <a:noFill/>
          </a:ln>
        </p:spPr>
        <p:txBody>
          <a:bodyPr lIns="91425" tIns="45700" rIns="91425" bIns="45700" anchor="t" anchorCtr="0">
            <a:noAutofit/>
          </a:bodyPr>
          <a:lstStyle/>
          <a:p>
            <a:pPr marL="914400" indent="-457200">
              <a:spcBef>
                <a:spcPts val="0"/>
              </a:spcBef>
              <a:buFont typeface="Calibri"/>
              <a:buAutoNum type="arabicPeriod"/>
            </a:pPr>
            <a:r>
              <a:rPr lang="en-US" sz="2800" b="0" i="0" u="none" strike="noStrike" cap="none" dirty="0">
                <a:solidFill>
                  <a:schemeClr val="tx1"/>
                </a:solidFill>
                <a:latin typeface="Calibri"/>
                <a:ea typeface="Calibri"/>
                <a:cs typeface="Calibri"/>
                <a:sym typeface="Calibri"/>
              </a:rPr>
              <a:t>Recap on </a:t>
            </a:r>
            <a:r>
              <a:rPr lang="en-US" dirty="0">
                <a:solidFill>
                  <a:schemeClr val="tx1"/>
                </a:solidFill>
              </a:rPr>
              <a:t>EB bureau feedback on cost recovery</a:t>
            </a:r>
          </a:p>
          <a:p>
            <a:pPr marL="914400" indent="-457200">
              <a:spcBef>
                <a:spcPts val="0"/>
              </a:spcBef>
              <a:buFont typeface="Calibri"/>
              <a:buAutoNum type="arabicPeriod"/>
            </a:pPr>
            <a:r>
              <a:rPr lang="en-US" dirty="0"/>
              <a:t>Role of core </a:t>
            </a:r>
          </a:p>
          <a:p>
            <a:pPr marL="971550" marR="0" lvl="0" indent="-514350" algn="l" rtl="0">
              <a:lnSpc>
                <a:spcPct val="90000"/>
              </a:lnSpc>
              <a:spcBef>
                <a:spcPts val="1000"/>
              </a:spcBef>
              <a:spcAft>
                <a:spcPts val="0"/>
              </a:spcAft>
              <a:buClr>
                <a:schemeClr val="dk1"/>
              </a:buClr>
              <a:buSzPct val="100000"/>
              <a:buAutoNum type="arabicPeriod" startAt="3"/>
            </a:pPr>
            <a:r>
              <a:rPr lang="en-US" dirty="0"/>
              <a:t>C</a:t>
            </a:r>
            <a:r>
              <a:rPr lang="en-US" sz="2800" b="0" i="0" u="none" strike="noStrike" cap="none" dirty="0">
                <a:solidFill>
                  <a:schemeClr val="dk1"/>
                </a:solidFill>
                <a:latin typeface="Calibri"/>
                <a:ea typeface="Calibri"/>
                <a:cs typeface="Calibri"/>
                <a:sym typeface="Calibri"/>
              </a:rPr>
              <a:t>ost recovery models </a:t>
            </a:r>
          </a:p>
          <a:p>
            <a:pPr marL="914400" lvl="1" indent="0">
              <a:spcBef>
                <a:spcPts val="1000"/>
              </a:spcBef>
              <a:buNone/>
            </a:pPr>
            <a:r>
              <a:rPr lang="en-US" sz="2600" b="0" i="0" u="none" strike="noStrike" cap="none" dirty="0">
                <a:solidFill>
                  <a:schemeClr val="dk1"/>
                </a:solidFill>
                <a:latin typeface="Calibri"/>
                <a:ea typeface="Calibri"/>
                <a:cs typeface="Calibri"/>
                <a:sym typeface="Calibri"/>
              </a:rPr>
              <a:t>a</a:t>
            </a:r>
            <a:r>
              <a:rPr lang="en-US" sz="2200" b="0" i="0" u="none" strike="noStrike" cap="none" dirty="0">
                <a:solidFill>
                  <a:schemeClr val="dk1"/>
                </a:solidFill>
                <a:latin typeface="Calibri"/>
                <a:ea typeface="Calibri"/>
                <a:cs typeface="Calibri"/>
                <a:sym typeface="Calibri"/>
              </a:rPr>
              <a:t>.    ‘</a:t>
            </a:r>
            <a:r>
              <a:rPr lang="en-US" sz="2600" b="0" i="0" u="none" strike="noStrike" cap="none" dirty="0">
                <a:solidFill>
                  <a:schemeClr val="dk1"/>
                </a:solidFill>
                <a:latin typeface="Calibri"/>
                <a:ea typeface="Calibri"/>
                <a:cs typeface="Calibri"/>
                <a:sym typeface="Calibri"/>
              </a:rPr>
              <a:t>LEGO’ (building block) approach for cost recovery modeling</a:t>
            </a:r>
          </a:p>
          <a:p>
            <a:pPr marL="1428750" marR="0" lvl="0" indent="-514350" algn="l" rtl="0">
              <a:lnSpc>
                <a:spcPct val="90000"/>
              </a:lnSpc>
              <a:spcBef>
                <a:spcPts val="500"/>
              </a:spcBef>
              <a:spcAft>
                <a:spcPts val="0"/>
              </a:spcAft>
              <a:buAutoNum type="alphaLcPeriod" startAt="2"/>
            </a:pPr>
            <a:r>
              <a:rPr lang="en-US" sz="2600" b="0" i="0" u="none" strike="noStrike" cap="none" dirty="0">
                <a:solidFill>
                  <a:schemeClr val="dk1"/>
                </a:solidFill>
                <a:latin typeface="Calibri"/>
                <a:ea typeface="Calibri"/>
                <a:cs typeface="Calibri"/>
                <a:sym typeface="Calibri"/>
              </a:rPr>
              <a:t>High level overview </a:t>
            </a:r>
          </a:p>
          <a:p>
            <a:pPr marL="1428750" marR="0" lvl="0" indent="-514350" algn="l" rtl="0">
              <a:lnSpc>
                <a:spcPct val="90000"/>
              </a:lnSpc>
              <a:spcBef>
                <a:spcPts val="500"/>
              </a:spcBef>
              <a:spcAft>
                <a:spcPts val="0"/>
              </a:spcAft>
              <a:buAutoNum type="alphaLcPeriod" startAt="2"/>
            </a:pPr>
            <a:r>
              <a:rPr lang="en-US" sz="2600" dirty="0"/>
              <a:t>Cost recovery rates by agency based on ‘LEGO’ approach</a:t>
            </a:r>
          </a:p>
          <a:p>
            <a:pPr marL="971550" marR="0" lvl="0" indent="-514350" algn="l" rtl="0">
              <a:lnSpc>
                <a:spcPct val="90000"/>
              </a:lnSpc>
              <a:spcBef>
                <a:spcPts val="1000"/>
              </a:spcBef>
              <a:spcAft>
                <a:spcPts val="0"/>
              </a:spcAft>
              <a:buClr>
                <a:schemeClr val="dk1"/>
              </a:buClr>
              <a:buSzPct val="100000"/>
              <a:buAutoNum type="arabicPeriod" startAt="4"/>
            </a:pPr>
            <a:r>
              <a:rPr lang="en-US" dirty="0"/>
              <a:t>Harmonization</a:t>
            </a:r>
          </a:p>
          <a:p>
            <a:pPr marL="971550" marR="0" lvl="0" indent="-514350" algn="l" rtl="0">
              <a:lnSpc>
                <a:spcPct val="90000"/>
              </a:lnSpc>
              <a:spcBef>
                <a:spcPts val="1000"/>
              </a:spcBef>
              <a:spcAft>
                <a:spcPts val="0"/>
              </a:spcAft>
              <a:buClr>
                <a:schemeClr val="dk1"/>
              </a:buClr>
              <a:buSzPct val="100000"/>
              <a:buAutoNum type="arabicPeriod" startAt="4"/>
            </a:pPr>
            <a:r>
              <a:rPr lang="en-US" dirty="0"/>
              <a:t>EBs guidance and next steps</a:t>
            </a:r>
          </a:p>
          <a:p>
            <a:pPr marL="457200" marR="0" lvl="0" indent="0" algn="l" rtl="0">
              <a:lnSpc>
                <a:spcPct val="90000"/>
              </a:lnSpc>
              <a:spcBef>
                <a:spcPts val="1000"/>
              </a:spcBef>
              <a:spcAft>
                <a:spcPts val="0"/>
              </a:spcAft>
              <a:buClr>
                <a:schemeClr val="dk1"/>
              </a:buClr>
              <a:buSzPct val="100000"/>
              <a:buNone/>
            </a:pPr>
            <a:r>
              <a:rPr lang="en-US" dirty="0"/>
              <a:t>6.   </a:t>
            </a:r>
            <a:r>
              <a:rPr lang="en-US" sz="2800" b="0" i="0" u="none" strike="noStrike" cap="none" dirty="0">
                <a:solidFill>
                  <a:schemeClr val="dk1"/>
                </a:solidFill>
                <a:latin typeface="Calibri"/>
                <a:ea typeface="Calibri"/>
                <a:cs typeface="Calibri"/>
                <a:sym typeface="Calibri"/>
              </a:rPr>
              <a:t>Q &amp; A</a:t>
            </a:r>
          </a:p>
          <a:p>
            <a:pPr marL="914400" marR="0" lvl="0" indent="-457200" algn="l" rtl="0">
              <a:lnSpc>
                <a:spcPct val="90000"/>
              </a:lnSpc>
              <a:spcBef>
                <a:spcPts val="1000"/>
              </a:spcBef>
              <a:spcAft>
                <a:spcPts val="0"/>
              </a:spcAft>
              <a:buClr>
                <a:schemeClr val="dk1"/>
              </a:buClr>
              <a:buSzPct val="100000"/>
              <a:buFont typeface="Calibri"/>
              <a:buAutoNum type="arabicPeriod"/>
            </a:pPr>
            <a:endParaRPr lang="en-US" dirty="0"/>
          </a:p>
          <a:p>
            <a:pPr marL="457200" marR="0" lvl="0" indent="0" algn="l" rtl="0">
              <a:lnSpc>
                <a:spcPct val="90000"/>
              </a:lnSpc>
              <a:spcBef>
                <a:spcPts val="1000"/>
              </a:spcBef>
              <a:spcAft>
                <a:spcPts val="0"/>
              </a:spcAft>
              <a:buClr>
                <a:schemeClr val="dk1"/>
              </a:buClr>
              <a:buSzPct val="100000"/>
              <a:buNone/>
            </a:pPr>
            <a:r>
              <a:rPr lang="en-US" sz="2000" dirty="0">
                <a:solidFill>
                  <a:schemeClr val="tx1"/>
                </a:solidFill>
              </a:rPr>
              <a:t>Supporting information in Annexes</a:t>
            </a:r>
          </a:p>
        </p:txBody>
      </p:sp>
      <p:sp>
        <p:nvSpPr>
          <p:cNvPr id="99" name="Shape 99"/>
          <p:cNvSpPr txBox="1">
            <a:spLocks noGrp="1"/>
          </p:cNvSpPr>
          <p:nvPr>
            <p:ph type="title"/>
          </p:nvPr>
        </p:nvSpPr>
        <p:spPr>
          <a:xfrm>
            <a:off x="1334391" y="304962"/>
            <a:ext cx="10127794" cy="393375"/>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2800" b="1" i="0" u="none" strike="noStrike" cap="none" dirty="0">
                <a:solidFill>
                  <a:schemeClr val="tx1"/>
                </a:solidFill>
              </a:rPr>
              <a:t>Outline</a:t>
            </a:r>
            <a:endParaRPr lang="en-US" sz="2800" b="1" i="0" u="sng" strike="noStrike" cap="none" dirty="0">
              <a:solidFill>
                <a:schemeClr val="tx1"/>
              </a:solidFill>
            </a:endParaRPr>
          </a:p>
        </p:txBody>
      </p:sp>
      <p:sp>
        <p:nvSpPr>
          <p:cNvPr id="100" name="Shape 100"/>
          <p:cNvSpPr txBox="1">
            <a:spLocks noGrp="1"/>
          </p:cNvSpPr>
          <p:nvPr>
            <p:ph type="sldNum" idx="12"/>
          </p:nvPr>
        </p:nvSpPr>
        <p:spPr>
          <a:xfrm>
            <a:off x="41148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147665" y="207447"/>
            <a:ext cx="9367934" cy="706953"/>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2400" b="1">
                <a:solidFill>
                  <a:schemeClr val="dk1"/>
                </a:solidFill>
                <a:latin typeface="Calibri"/>
                <a:ea typeface="Calibri"/>
                <a:cs typeface="Calibri"/>
                <a:sym typeface="Calibri"/>
              </a:rPr>
              <a:t>CURRENT Executive Board approved model cost recovery – step by step</a:t>
            </a:r>
          </a:p>
        </p:txBody>
      </p:sp>
      <p:sp>
        <p:nvSpPr>
          <p:cNvPr id="302" name="Shape 302"/>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20</a:t>
            </a:fld>
            <a:endParaRPr lang="en-US" sz="1200">
              <a:solidFill>
                <a:srgbClr val="888888"/>
              </a:solidFill>
              <a:latin typeface="Calibri"/>
              <a:ea typeface="Calibri"/>
              <a:cs typeface="Calibri"/>
              <a:sym typeface="Calibri"/>
            </a:endParaRPr>
          </a:p>
        </p:txBody>
      </p:sp>
      <p:sp>
        <p:nvSpPr>
          <p:cNvPr id="303" name="Shape 303"/>
          <p:cNvSpPr txBox="1"/>
          <p:nvPr/>
        </p:nvSpPr>
        <p:spPr>
          <a:xfrm>
            <a:off x="1885950" y="1124008"/>
            <a:ext cx="39623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Proportionate percentage share of RR and OR in the planned use of resources</a:t>
            </a:r>
          </a:p>
        </p:txBody>
      </p:sp>
      <p:sp>
        <p:nvSpPr>
          <p:cNvPr id="304" name="Shape 304"/>
          <p:cNvSpPr txBox="1"/>
          <p:nvPr/>
        </p:nvSpPr>
        <p:spPr>
          <a:xfrm>
            <a:off x="6324600" y="1143000"/>
            <a:ext cx="343585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i="1" dirty="0">
                <a:solidFill>
                  <a:schemeClr val="dk1"/>
                </a:solidFill>
                <a:latin typeface="Calibri"/>
                <a:ea typeface="Calibri"/>
                <a:cs typeface="Calibri"/>
                <a:sym typeface="Calibri"/>
              </a:rPr>
              <a:t>Other resources:  		 $60</a:t>
            </a:r>
          </a:p>
          <a:p>
            <a:pPr marL="0" marR="0" lvl="0" indent="0" algn="l" rtl="0">
              <a:spcBef>
                <a:spcPts val="0"/>
              </a:spcBef>
              <a:buSzPct val="25000"/>
              <a:buNone/>
            </a:pPr>
            <a:r>
              <a:rPr lang="en-US" sz="1400" i="1" dirty="0">
                <a:solidFill>
                  <a:schemeClr val="dk1"/>
                </a:solidFill>
                <a:latin typeface="Calibri"/>
                <a:ea typeface="Calibri"/>
                <a:cs typeface="Calibri"/>
                <a:sym typeface="Calibri"/>
              </a:rPr>
              <a:t>Regular resources:		 $40</a:t>
            </a:r>
          </a:p>
        </p:txBody>
      </p:sp>
      <p:sp>
        <p:nvSpPr>
          <p:cNvPr id="305" name="Shape 305"/>
          <p:cNvSpPr txBox="1"/>
          <p:nvPr/>
        </p:nvSpPr>
        <p:spPr>
          <a:xfrm>
            <a:off x="6324601" y="1752600"/>
            <a:ext cx="3393384" cy="16004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i="1" dirty="0">
                <a:solidFill>
                  <a:schemeClr val="dk1"/>
                </a:solidFill>
                <a:latin typeface="Calibri"/>
                <a:ea typeface="Calibri"/>
                <a:cs typeface="Calibri"/>
                <a:sym typeface="Calibri"/>
              </a:rPr>
              <a:t>Inst. Budget:		$12.6</a:t>
            </a:r>
          </a:p>
          <a:p>
            <a:pPr marL="0" marR="0" lvl="0" indent="0" algn="l" rtl="0">
              <a:spcBef>
                <a:spcPts val="0"/>
              </a:spcBef>
              <a:buSzPct val="25000"/>
              <a:buNone/>
            </a:pPr>
            <a:r>
              <a:rPr lang="en-US" sz="1400" i="1" dirty="0">
                <a:solidFill>
                  <a:schemeClr val="dk1"/>
                </a:solidFill>
                <a:latin typeface="Calibri"/>
                <a:ea typeface="Calibri"/>
                <a:cs typeface="Calibri"/>
                <a:sym typeface="Calibri"/>
              </a:rPr>
              <a:t>Development Effectiveness:	  ($2)</a:t>
            </a:r>
          </a:p>
          <a:p>
            <a:pPr marL="0" marR="0" lvl="0" indent="0" algn="l" rtl="0">
              <a:spcBef>
                <a:spcPts val="0"/>
              </a:spcBef>
              <a:buSzPct val="25000"/>
              <a:buNone/>
            </a:pPr>
            <a:r>
              <a:rPr lang="en-US" sz="1400" i="1" dirty="0">
                <a:solidFill>
                  <a:schemeClr val="dk1"/>
                </a:solidFill>
                <a:latin typeface="Calibri"/>
                <a:ea typeface="Calibri"/>
                <a:cs typeface="Calibri"/>
                <a:sym typeface="Calibri"/>
              </a:rPr>
              <a:t>Non-comparable Special Purpose:          ($1)</a:t>
            </a:r>
          </a:p>
          <a:p>
            <a:pPr marL="0" marR="0" lvl="0" indent="0" algn="l" rtl="0">
              <a:spcBef>
                <a:spcPts val="0"/>
              </a:spcBef>
              <a:buSzPct val="25000"/>
              <a:buNone/>
            </a:pPr>
            <a:r>
              <a:rPr lang="en-US" sz="1400" i="1" dirty="0">
                <a:solidFill>
                  <a:schemeClr val="dk1"/>
                </a:solidFill>
                <a:latin typeface="Calibri"/>
                <a:ea typeface="Calibri"/>
                <a:cs typeface="Calibri"/>
                <a:sym typeface="Calibri"/>
              </a:rPr>
              <a:t>UN Dev. Coordination:		  ($1)</a:t>
            </a:r>
          </a:p>
          <a:p>
            <a:pPr marL="0" marR="0" lvl="0" indent="0" algn="l" rtl="0">
              <a:spcBef>
                <a:spcPts val="0"/>
              </a:spcBef>
              <a:buSzPct val="25000"/>
              <a:buNone/>
            </a:pPr>
            <a:r>
              <a:rPr lang="en-US" sz="1400" i="1" dirty="0">
                <a:solidFill>
                  <a:schemeClr val="dk1"/>
                </a:solidFill>
                <a:latin typeface="Calibri"/>
                <a:ea typeface="Calibri"/>
                <a:cs typeface="Calibri"/>
                <a:sym typeface="Calibri"/>
              </a:rPr>
              <a:t>Critical cross-cutting:		  ($1)</a:t>
            </a:r>
          </a:p>
          <a:p>
            <a:pPr marL="0" marR="0" lvl="0" indent="0" algn="l" rtl="0">
              <a:spcBef>
                <a:spcPts val="0"/>
              </a:spcBef>
              <a:buSzPct val="25000"/>
              <a:buNone/>
            </a:pPr>
            <a:r>
              <a:rPr lang="en-US" sz="1400" b="1" i="1" dirty="0">
                <a:solidFill>
                  <a:schemeClr val="dk1"/>
                </a:solidFill>
                <a:latin typeface="Calibri"/>
                <a:ea typeface="Calibri"/>
                <a:cs typeface="Calibri"/>
                <a:sym typeface="Calibri"/>
              </a:rPr>
              <a:t>IB Subject to cost </a:t>
            </a:r>
          </a:p>
          <a:p>
            <a:pPr marL="0" marR="0" lvl="0" indent="0" algn="l" rtl="0">
              <a:spcBef>
                <a:spcPts val="0"/>
              </a:spcBef>
              <a:buSzPct val="25000"/>
              <a:buNone/>
            </a:pPr>
            <a:r>
              <a:rPr lang="en-US" sz="1400" b="1" i="1" dirty="0">
                <a:solidFill>
                  <a:schemeClr val="dk1"/>
                </a:solidFill>
                <a:latin typeface="Calibri"/>
                <a:ea typeface="Calibri"/>
                <a:cs typeface="Calibri"/>
                <a:sym typeface="Calibri"/>
              </a:rPr>
              <a:t>recovery:		  $7.6</a:t>
            </a:r>
          </a:p>
        </p:txBody>
      </p:sp>
      <p:sp>
        <p:nvSpPr>
          <p:cNvPr id="306" name="Shape 306"/>
          <p:cNvSpPr txBox="1"/>
          <p:nvPr/>
        </p:nvSpPr>
        <p:spPr>
          <a:xfrm>
            <a:off x="6324601" y="3429000"/>
            <a:ext cx="3401892"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i="1">
                <a:solidFill>
                  <a:schemeClr val="dk1"/>
                </a:solidFill>
                <a:latin typeface="Calibri"/>
                <a:ea typeface="Calibri"/>
                <a:cs typeface="Calibri"/>
                <a:sym typeface="Calibri"/>
              </a:rPr>
              <a:t>IB proportion OR (7.6*60%) = 	$4.56</a:t>
            </a:r>
          </a:p>
          <a:p>
            <a:pPr marL="0" marR="0" lvl="0" indent="0" algn="l" rtl="0">
              <a:spcBef>
                <a:spcPts val="0"/>
              </a:spcBef>
              <a:buSzPct val="25000"/>
              <a:buNone/>
            </a:pPr>
            <a:r>
              <a:rPr lang="en-US" sz="1400" i="1">
                <a:solidFill>
                  <a:schemeClr val="dk1"/>
                </a:solidFill>
                <a:latin typeface="Calibri"/>
                <a:ea typeface="Calibri"/>
                <a:cs typeface="Calibri"/>
                <a:sym typeface="Calibri"/>
              </a:rPr>
              <a:t>IB proportion RR (7.6*40%)=	$3.04</a:t>
            </a:r>
          </a:p>
        </p:txBody>
      </p:sp>
      <p:sp>
        <p:nvSpPr>
          <p:cNvPr id="307" name="Shape 307"/>
          <p:cNvSpPr txBox="1"/>
          <p:nvPr/>
        </p:nvSpPr>
        <p:spPr>
          <a:xfrm>
            <a:off x="6324600" y="4343400"/>
            <a:ext cx="3886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i="1">
                <a:solidFill>
                  <a:schemeClr val="dk1"/>
                </a:solidFill>
                <a:latin typeface="Calibri"/>
                <a:ea typeface="Calibri"/>
                <a:cs typeface="Calibri"/>
                <a:sym typeface="Calibri"/>
              </a:rPr>
              <a:t>IB proportion OR: $4.56 / ($60-$4.56) = 8.2%</a:t>
            </a:r>
          </a:p>
          <a:p>
            <a:pPr marL="0" marR="0" lvl="0" indent="0" algn="l" rtl="0">
              <a:spcBef>
                <a:spcPts val="0"/>
              </a:spcBef>
              <a:buSzPct val="25000"/>
              <a:buNone/>
            </a:pPr>
            <a:r>
              <a:rPr lang="en-US" sz="1400" i="1">
                <a:solidFill>
                  <a:schemeClr val="dk1"/>
                </a:solidFill>
                <a:latin typeface="Calibri"/>
                <a:ea typeface="Calibri"/>
                <a:cs typeface="Calibri"/>
                <a:sym typeface="Calibri"/>
              </a:rPr>
              <a:t>IB proportion RR: $3.04 / ($40-$3.04) = 8.2%</a:t>
            </a:r>
          </a:p>
        </p:txBody>
      </p:sp>
      <p:sp>
        <p:nvSpPr>
          <p:cNvPr id="308" name="Shape 308"/>
          <p:cNvSpPr txBox="1"/>
          <p:nvPr/>
        </p:nvSpPr>
        <p:spPr>
          <a:xfrm>
            <a:off x="6324600" y="5475446"/>
            <a:ext cx="3562350"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i="1">
                <a:solidFill>
                  <a:schemeClr val="dk1"/>
                </a:solidFill>
                <a:latin typeface="Calibri"/>
                <a:ea typeface="Calibri"/>
                <a:cs typeface="Calibri"/>
                <a:sym typeface="Calibri"/>
              </a:rPr>
              <a:t>Result of step 4 = 8.2% established</a:t>
            </a:r>
            <a:r>
              <a:rPr lang="en-US" sz="1400" b="1" i="1">
                <a:solidFill>
                  <a:srgbClr val="FF0000"/>
                </a:solidFill>
                <a:latin typeface="Calibri"/>
                <a:ea typeface="Calibri"/>
                <a:cs typeface="Calibri"/>
                <a:sym typeface="Calibri"/>
              </a:rPr>
              <a:t> </a:t>
            </a:r>
            <a:r>
              <a:rPr lang="en-US" sz="1400" i="1">
                <a:solidFill>
                  <a:schemeClr val="dk1"/>
                </a:solidFill>
                <a:latin typeface="Calibri"/>
                <a:ea typeface="Calibri"/>
                <a:cs typeface="Calibri"/>
                <a:sym typeface="Calibri"/>
              </a:rPr>
              <a:t>cost recovery rate </a:t>
            </a:r>
          </a:p>
        </p:txBody>
      </p:sp>
      <p:sp>
        <p:nvSpPr>
          <p:cNvPr id="309" name="Shape 309"/>
          <p:cNvSpPr/>
          <p:nvPr/>
        </p:nvSpPr>
        <p:spPr>
          <a:xfrm>
            <a:off x="1884509" y="2017693"/>
            <a:ext cx="4017955"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Step 1: Calculate the sum of management and comparable Special Purpose costs and remove costs related to critical, cross-cutting functions</a:t>
            </a:r>
          </a:p>
          <a:p>
            <a:pPr marL="0" marR="0" lvl="0" indent="0" algn="l" rtl="0">
              <a:spcBef>
                <a:spcPts val="0"/>
              </a:spcBef>
              <a:buNone/>
            </a:pPr>
            <a:endParaRPr sz="1400">
              <a:solidFill>
                <a:schemeClr val="dk1"/>
              </a:solidFill>
              <a:latin typeface="Calibri"/>
              <a:ea typeface="Calibri"/>
              <a:cs typeface="Calibri"/>
              <a:sym typeface="Calibri"/>
            </a:endParaRPr>
          </a:p>
        </p:txBody>
      </p:sp>
      <p:sp>
        <p:nvSpPr>
          <p:cNvPr id="310" name="Shape 310"/>
          <p:cNvSpPr/>
          <p:nvPr/>
        </p:nvSpPr>
        <p:spPr>
          <a:xfrm>
            <a:off x="1885950" y="3200400"/>
            <a:ext cx="3962399"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Step 2: Take the amount calculated in step (1) and split it proportionally according to the levels of total planned core and non-core expenditures</a:t>
            </a:r>
          </a:p>
        </p:txBody>
      </p:sp>
      <p:sp>
        <p:nvSpPr>
          <p:cNvPr id="311" name="Shape 311"/>
          <p:cNvSpPr/>
          <p:nvPr/>
        </p:nvSpPr>
        <p:spPr>
          <a:xfrm>
            <a:off x="1885950" y="4267201"/>
            <a:ext cx="382905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Step 3: Take the amount calculated in step (2) to be recovered from non-core resources and calculate it as a percent of total planned non-core development expenditures</a:t>
            </a:r>
          </a:p>
        </p:txBody>
      </p:sp>
      <p:sp>
        <p:nvSpPr>
          <p:cNvPr id="312" name="Shape 312"/>
          <p:cNvSpPr/>
          <p:nvPr/>
        </p:nvSpPr>
        <p:spPr>
          <a:xfrm>
            <a:off x="1884509" y="5389219"/>
            <a:ext cx="401795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Step 4: The amount in step (3) equals the notional cost-recovery rate on non-core resources</a:t>
            </a:r>
          </a:p>
        </p:txBody>
      </p:sp>
      <p:sp>
        <p:nvSpPr>
          <p:cNvPr id="313" name="Shape 313"/>
          <p:cNvSpPr/>
          <p:nvPr/>
        </p:nvSpPr>
        <p:spPr>
          <a:xfrm>
            <a:off x="6895295" y="828062"/>
            <a:ext cx="1920782"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1">
                <a:solidFill>
                  <a:schemeClr val="dk1"/>
                </a:solidFill>
                <a:latin typeface="Calibri"/>
                <a:ea typeface="Calibri"/>
                <a:cs typeface="Calibri"/>
                <a:sym typeface="Calibri"/>
              </a:rPr>
              <a:t>Illustrative Example:</a:t>
            </a:r>
          </a:p>
        </p:txBody>
      </p:sp>
      <p:sp>
        <p:nvSpPr>
          <p:cNvPr id="314" name="Shape 314"/>
          <p:cNvSpPr/>
          <p:nvPr/>
        </p:nvSpPr>
        <p:spPr>
          <a:xfrm>
            <a:off x="5821017" y="1289953"/>
            <a:ext cx="533399" cy="152399"/>
          </a:xfrm>
          <a:prstGeom prst="rightArrow">
            <a:avLst>
              <a:gd name="adj1" fmla="val 50000"/>
              <a:gd name="adj2" fmla="val 50000"/>
            </a:avLst>
          </a:prstGeom>
          <a:solidFill>
            <a:schemeClr val="accen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5" name="Shape 315"/>
          <p:cNvSpPr/>
          <p:nvPr/>
        </p:nvSpPr>
        <p:spPr>
          <a:xfrm>
            <a:off x="5791200" y="2320228"/>
            <a:ext cx="533399" cy="152399"/>
          </a:xfrm>
          <a:prstGeom prst="rightArrow">
            <a:avLst>
              <a:gd name="adj1" fmla="val 50000"/>
              <a:gd name="adj2" fmla="val 50000"/>
            </a:avLst>
          </a:prstGeom>
          <a:solidFill>
            <a:schemeClr val="accen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6" name="Shape 316"/>
          <p:cNvSpPr/>
          <p:nvPr/>
        </p:nvSpPr>
        <p:spPr>
          <a:xfrm>
            <a:off x="5791200" y="3626369"/>
            <a:ext cx="533399" cy="152399"/>
          </a:xfrm>
          <a:prstGeom prst="rightArrow">
            <a:avLst>
              <a:gd name="adj1" fmla="val 50000"/>
              <a:gd name="adj2" fmla="val 50000"/>
            </a:avLst>
          </a:prstGeom>
          <a:solidFill>
            <a:schemeClr val="accen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7" name="Shape 317"/>
          <p:cNvSpPr/>
          <p:nvPr/>
        </p:nvSpPr>
        <p:spPr>
          <a:xfrm>
            <a:off x="5821017" y="4572000"/>
            <a:ext cx="533399" cy="152399"/>
          </a:xfrm>
          <a:prstGeom prst="rightArrow">
            <a:avLst>
              <a:gd name="adj1" fmla="val 50000"/>
              <a:gd name="adj2" fmla="val 50000"/>
            </a:avLst>
          </a:prstGeom>
          <a:solidFill>
            <a:schemeClr val="accen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8" name="Shape 318"/>
          <p:cNvSpPr/>
          <p:nvPr/>
        </p:nvSpPr>
        <p:spPr>
          <a:xfrm>
            <a:off x="5810250" y="5577476"/>
            <a:ext cx="533399" cy="152399"/>
          </a:xfrm>
          <a:prstGeom prst="rightArrow">
            <a:avLst>
              <a:gd name="adj1" fmla="val 50000"/>
              <a:gd name="adj2" fmla="val 50000"/>
            </a:avLst>
          </a:prstGeom>
          <a:solidFill>
            <a:schemeClr val="accen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 calcmode="lin" valueType="num">
                                      <p:cBhvr additive="base">
                                        <p:cTn id="10" dur="500"/>
                                        <p:tgtEl>
                                          <p:spTgt spid="31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4"/>
                                        </p:tgtEl>
                                        <p:attrNameLst>
                                          <p:attrName>style.visibility</p:attrName>
                                        </p:attrNameLst>
                                      </p:cBhvr>
                                      <p:to>
                                        <p:strVal val="visible"/>
                                      </p:to>
                                    </p:set>
                                    <p:anim calcmode="lin" valueType="num">
                                      <p:cBhvr additive="base">
                                        <p:cTn id="13" dur="500"/>
                                        <p:tgtEl>
                                          <p:spTgt spid="30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9"/>
                                        </p:tgtEl>
                                        <p:attrNameLst>
                                          <p:attrName>style.visibility</p:attrName>
                                        </p:attrNameLst>
                                      </p:cBhvr>
                                      <p:to>
                                        <p:strVal val="visible"/>
                                      </p:to>
                                    </p:set>
                                    <p:anim calcmode="lin" valueType="num">
                                      <p:cBhvr additive="base">
                                        <p:cTn id="18" dur="500"/>
                                        <p:tgtEl>
                                          <p:spTgt spid="3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5"/>
                                        </p:tgtEl>
                                        <p:attrNameLst>
                                          <p:attrName>style.visibility</p:attrName>
                                        </p:attrNameLst>
                                      </p:cBhvr>
                                      <p:to>
                                        <p:strVal val="visible"/>
                                      </p:to>
                                    </p:set>
                                    <p:anim calcmode="lin" valueType="num">
                                      <p:cBhvr additive="base">
                                        <p:cTn id="21" dur="500"/>
                                        <p:tgtEl>
                                          <p:spTgt spid="315"/>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5"/>
                                        </p:tgtEl>
                                        <p:attrNameLst>
                                          <p:attrName>style.visibility</p:attrName>
                                        </p:attrNameLst>
                                      </p:cBhvr>
                                      <p:to>
                                        <p:strVal val="visible"/>
                                      </p:to>
                                    </p:set>
                                    <p:anim calcmode="lin" valueType="num">
                                      <p:cBhvr additive="base">
                                        <p:cTn id="24" dur="500"/>
                                        <p:tgtEl>
                                          <p:spTgt spid="30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0"/>
                                        </p:tgtEl>
                                        <p:attrNameLst>
                                          <p:attrName>style.visibility</p:attrName>
                                        </p:attrNameLst>
                                      </p:cBhvr>
                                      <p:to>
                                        <p:strVal val="visible"/>
                                      </p:to>
                                    </p:set>
                                    <p:anim calcmode="lin" valueType="num">
                                      <p:cBhvr additive="base">
                                        <p:cTn id="29" dur="500"/>
                                        <p:tgtEl>
                                          <p:spTgt spid="310"/>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16"/>
                                        </p:tgtEl>
                                        <p:attrNameLst>
                                          <p:attrName>style.visibility</p:attrName>
                                        </p:attrNameLst>
                                      </p:cBhvr>
                                      <p:to>
                                        <p:strVal val="visible"/>
                                      </p:to>
                                    </p:set>
                                    <p:anim calcmode="lin" valueType="num">
                                      <p:cBhvr additive="base">
                                        <p:cTn id="32" dur="500"/>
                                        <p:tgtEl>
                                          <p:spTgt spid="316"/>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6"/>
                                        </p:tgtEl>
                                        <p:attrNameLst>
                                          <p:attrName>style.visibility</p:attrName>
                                        </p:attrNameLst>
                                      </p:cBhvr>
                                      <p:to>
                                        <p:strVal val="visible"/>
                                      </p:to>
                                    </p:set>
                                    <p:anim calcmode="lin" valueType="num">
                                      <p:cBhvr additive="base">
                                        <p:cTn id="35"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1"/>
                                        </p:tgtEl>
                                        <p:attrNameLst>
                                          <p:attrName>style.visibility</p:attrName>
                                        </p:attrNameLst>
                                      </p:cBhvr>
                                      <p:to>
                                        <p:strVal val="visible"/>
                                      </p:to>
                                    </p:set>
                                    <p:anim calcmode="lin" valueType="num">
                                      <p:cBhvr additive="base">
                                        <p:cTn id="40" dur="500"/>
                                        <p:tgtEl>
                                          <p:spTgt spid="311"/>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7"/>
                                        </p:tgtEl>
                                        <p:attrNameLst>
                                          <p:attrName>style.visibility</p:attrName>
                                        </p:attrNameLst>
                                      </p:cBhvr>
                                      <p:to>
                                        <p:strVal val="visible"/>
                                      </p:to>
                                    </p:set>
                                    <p:anim calcmode="lin" valueType="num">
                                      <p:cBhvr additive="base">
                                        <p:cTn id="43" dur="500"/>
                                        <p:tgtEl>
                                          <p:spTgt spid="317"/>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07"/>
                                        </p:tgtEl>
                                        <p:attrNameLst>
                                          <p:attrName>style.visibility</p:attrName>
                                        </p:attrNameLst>
                                      </p:cBhvr>
                                      <p:to>
                                        <p:strVal val="visible"/>
                                      </p:to>
                                    </p:set>
                                    <p:anim calcmode="lin" valueType="num">
                                      <p:cBhvr additive="base">
                                        <p:cTn id="46" dur="500"/>
                                        <p:tgtEl>
                                          <p:spTgt spid="30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 calcmode="lin" valueType="num">
                                      <p:cBhvr additive="base">
                                        <p:cTn id="51" dur="500"/>
                                        <p:tgtEl>
                                          <p:spTgt spid="312"/>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18"/>
                                        </p:tgtEl>
                                        <p:attrNameLst>
                                          <p:attrName>style.visibility</p:attrName>
                                        </p:attrNameLst>
                                      </p:cBhvr>
                                      <p:to>
                                        <p:strVal val="visible"/>
                                      </p:to>
                                    </p:set>
                                    <p:anim calcmode="lin" valueType="num">
                                      <p:cBhvr additive="base">
                                        <p:cTn id="54" dur="500"/>
                                        <p:tgtEl>
                                          <p:spTgt spid="318"/>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8"/>
                                        </p:tgtEl>
                                        <p:attrNameLst>
                                          <p:attrName>style.visibility</p:attrName>
                                        </p:attrNameLst>
                                      </p:cBhvr>
                                      <p:to>
                                        <p:strVal val="visible"/>
                                      </p:to>
                                    </p:set>
                                    <p:anim calcmode="lin" valueType="num">
                                      <p:cBhvr additive="base">
                                        <p:cTn id="57" dur="5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838200" y="365125"/>
            <a:ext cx="10515599" cy="1325562"/>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II</a:t>
            </a:r>
          </a:p>
        </p:txBody>
      </p:sp>
      <p:sp>
        <p:nvSpPr>
          <p:cNvPr id="324" name="Shape 324"/>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
        <p:nvSpPr>
          <p:cNvPr id="325" name="Shape 325"/>
          <p:cNvSpPr txBox="1"/>
          <p:nvPr/>
        </p:nvSpPr>
        <p:spPr>
          <a:xfrm>
            <a:off x="1413700" y="2895600"/>
            <a:ext cx="96705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Summary of historical cost recovery information based on 2014-2016 financial data</a:t>
            </a:r>
          </a:p>
          <a:p>
            <a:pPr marL="0" marR="0" lvl="0" indent="0" algn="ctr" rtl="0">
              <a:spcBef>
                <a:spcPts val="0"/>
              </a:spcBef>
              <a:buNone/>
            </a:pPr>
            <a:endParaRPr sz="2400" b="1">
              <a:solidFill>
                <a:schemeClr val="dk1"/>
              </a:solidFill>
              <a:latin typeface="Calibri"/>
              <a:ea typeface="Calibri"/>
              <a:cs typeface="Calibri"/>
              <a:sym typeface="Calibri"/>
            </a:endParaRPr>
          </a:p>
          <a:p>
            <a:pPr marL="457200" marR="0" lvl="0" indent="-381000" rtl="0">
              <a:spcBef>
                <a:spcPts val="0"/>
              </a:spcBef>
              <a:buClr>
                <a:schemeClr val="dk1"/>
              </a:buClr>
              <a:buSzPct val="100000"/>
              <a:buFont typeface="Calibri"/>
              <a:buChar char="●"/>
            </a:pPr>
            <a:r>
              <a:rPr lang="en-US" sz="2400" b="1">
                <a:solidFill>
                  <a:schemeClr val="dk1"/>
                </a:solidFill>
                <a:latin typeface="Calibri"/>
                <a:ea typeface="Calibri"/>
                <a:cs typeface="Calibri"/>
                <a:sym typeface="Calibri"/>
              </a:rPr>
              <a:t>Cost recovery Waivers </a:t>
            </a:r>
          </a:p>
          <a:p>
            <a:pPr marL="457200" marR="0" lvl="0" indent="-381000" rtl="0">
              <a:spcBef>
                <a:spcPts val="0"/>
              </a:spcBef>
              <a:buClr>
                <a:schemeClr val="dk1"/>
              </a:buClr>
              <a:buSzPct val="100000"/>
              <a:buFont typeface="Calibri"/>
              <a:buChar char="●"/>
            </a:pPr>
            <a:r>
              <a:rPr lang="en-US" sz="2400" b="1">
                <a:solidFill>
                  <a:schemeClr val="dk1"/>
                </a:solidFill>
                <a:latin typeface="Calibri"/>
                <a:ea typeface="Calibri"/>
                <a:cs typeface="Calibri"/>
                <a:sym typeface="Calibri"/>
              </a:rPr>
              <a:t>Notional cost recovery rates per the Current model</a:t>
            </a:r>
          </a:p>
          <a:p>
            <a:pPr marL="457200" marR="0" lvl="0" indent="-381000" rtl="0">
              <a:spcBef>
                <a:spcPts val="0"/>
              </a:spcBef>
              <a:buClr>
                <a:schemeClr val="dk1"/>
              </a:buClr>
              <a:buSzPct val="100000"/>
              <a:buFont typeface="Calibri"/>
              <a:buChar char="●"/>
            </a:pPr>
            <a:r>
              <a:rPr lang="en-US" sz="2400" b="1">
                <a:solidFill>
                  <a:schemeClr val="dk1"/>
                </a:solidFill>
                <a:latin typeface="Calibri"/>
                <a:ea typeface="Calibri"/>
                <a:cs typeface="Calibri"/>
                <a:sym typeface="Calibri"/>
              </a:rPr>
              <a:t>Effective average cost recovery rates.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1828800" y="304801"/>
            <a:ext cx="7696199" cy="511550"/>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2400" b="1">
                <a:solidFill>
                  <a:schemeClr val="dk1"/>
                </a:solidFill>
                <a:latin typeface="Calibri"/>
                <a:ea typeface="Calibri"/>
                <a:cs typeface="Calibri"/>
                <a:sym typeface="Calibri"/>
              </a:rPr>
              <a:t>Number of Waivers – 2014, 2015 and 2016</a:t>
            </a:r>
          </a:p>
        </p:txBody>
      </p:sp>
      <p:sp>
        <p:nvSpPr>
          <p:cNvPr id="332" name="Shape 332"/>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
        <p:nvSpPr>
          <p:cNvPr id="333" name="Shape 333"/>
          <p:cNvSpPr/>
          <p:nvPr/>
        </p:nvSpPr>
        <p:spPr>
          <a:xfrm>
            <a:off x="2133600" y="3657601"/>
            <a:ext cx="7772400" cy="2031325"/>
          </a:xfrm>
          <a:prstGeom prst="rect">
            <a:avLst/>
          </a:prstGeom>
          <a:noFill/>
          <a:ln>
            <a:noFill/>
          </a:ln>
        </p:spPr>
        <p:txBody>
          <a:bodyPr lIns="91425" tIns="45700" rIns="91425" bIns="45700" anchor="t" anchorCtr="0">
            <a:noAutofit/>
          </a:bodyPr>
          <a:lstStyle/>
          <a:p>
            <a:pPr marL="403225" marR="0" lvl="6" indent="-352425" algn="l" rtl="0">
              <a:spcBef>
                <a:spcPts val="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Per EB decision, “</a:t>
            </a:r>
            <a:r>
              <a:rPr lang="en-US" sz="1600" b="0" i="1" u="none" strike="noStrike" cap="none">
                <a:solidFill>
                  <a:schemeClr val="dk1"/>
                </a:solidFill>
                <a:latin typeface="Calibri"/>
                <a:ea typeface="Calibri"/>
                <a:cs typeface="Calibri"/>
                <a:sym typeface="Calibri"/>
              </a:rPr>
              <a:t>on an exceptional basis (….) the Administrator (…) and the Executive Director (…) may consider granting a waiver of the cost-recovery rates on a case-by-case basis, (…) and that the Executive Board will be informed of these waivers in the annual financial reports</a:t>
            </a:r>
            <a:r>
              <a:rPr lang="en-US" sz="1600" b="0" i="0" u="none" strike="noStrike" cap="none">
                <a:solidFill>
                  <a:schemeClr val="dk1"/>
                </a:solidFill>
                <a:latin typeface="Calibri"/>
                <a:ea typeface="Calibri"/>
                <a:cs typeface="Calibri"/>
                <a:sym typeface="Calibri"/>
              </a:rPr>
              <a:t>”</a:t>
            </a:r>
          </a:p>
          <a:p>
            <a:pPr marL="403225" marR="0" lvl="6" indent="-352425" algn="l" rtl="0">
              <a:spcBef>
                <a:spcPts val="640"/>
              </a:spcBef>
              <a:spcAft>
                <a:spcPts val="0"/>
              </a:spcAft>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Total financial impact of the cost recovery waivers in response to partner requests is immaterial (but should continue to be given very exceptionally)</a:t>
            </a:r>
          </a:p>
          <a:p>
            <a:pPr marL="403225" marR="0" lvl="6" indent="-352425" algn="l" rtl="0">
              <a:spcBef>
                <a:spcPts val="640"/>
              </a:spcBef>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The waivers granted are reported in the respective agency annual reports</a:t>
            </a:r>
          </a:p>
        </p:txBody>
      </p:sp>
      <p:graphicFrame>
        <p:nvGraphicFramePr>
          <p:cNvPr id="334" name="Shape 334"/>
          <p:cNvGraphicFramePr/>
          <p:nvPr/>
        </p:nvGraphicFramePr>
        <p:xfrm>
          <a:off x="1828800" y="1186141"/>
          <a:ext cx="8213500" cy="1854250"/>
        </p:xfrm>
        <a:graphic>
          <a:graphicData uri="http://schemas.openxmlformats.org/drawingml/2006/table">
            <a:tbl>
              <a:tblPr firstRow="1" bandRow="1">
                <a:noFill/>
                <a:tableStyleId>{D9408169-96E8-4B55-AB6F-A6A28284DE1B}</a:tableStyleId>
              </a:tblPr>
              <a:tblGrid>
                <a:gridCol w="3256950">
                  <a:extLst>
                    <a:ext uri="{9D8B030D-6E8A-4147-A177-3AD203B41FA5}">
                      <a16:colId xmlns:a16="http://schemas.microsoft.com/office/drawing/2014/main" val="20000"/>
                    </a:ext>
                  </a:extLst>
                </a:gridCol>
                <a:gridCol w="1890825">
                  <a:extLst>
                    <a:ext uri="{9D8B030D-6E8A-4147-A177-3AD203B41FA5}">
                      <a16:colId xmlns:a16="http://schemas.microsoft.com/office/drawing/2014/main" val="20001"/>
                    </a:ext>
                  </a:extLst>
                </a:gridCol>
                <a:gridCol w="1642150">
                  <a:extLst>
                    <a:ext uri="{9D8B030D-6E8A-4147-A177-3AD203B41FA5}">
                      <a16:colId xmlns:a16="http://schemas.microsoft.com/office/drawing/2014/main" val="20002"/>
                    </a:ext>
                  </a:extLst>
                </a:gridCol>
                <a:gridCol w="1423575">
                  <a:extLst>
                    <a:ext uri="{9D8B030D-6E8A-4147-A177-3AD203B41FA5}">
                      <a16:colId xmlns:a16="http://schemas.microsoft.com/office/drawing/2014/main" val="20003"/>
                    </a:ext>
                  </a:extLst>
                </a:gridCol>
              </a:tblGrid>
              <a:tr h="370850">
                <a:tc>
                  <a:txBody>
                    <a:bodyPr/>
                    <a:lstStyle/>
                    <a:p>
                      <a:pPr marL="0" marR="0" lvl="0" indent="0" algn="l" rtl="0">
                        <a:spcBef>
                          <a:spcPts val="0"/>
                        </a:spcBef>
                        <a:buSzPct val="25000"/>
                        <a:buNone/>
                      </a:pPr>
                      <a:r>
                        <a:rPr lang="en-US" sz="1800"/>
                        <a:t>Number of waivers</a:t>
                      </a:r>
                    </a:p>
                  </a:txBody>
                  <a:tcPr marL="91450" marR="91450" marT="45725" marB="45725"/>
                </a:tc>
                <a:tc>
                  <a:txBody>
                    <a:bodyPr/>
                    <a:lstStyle/>
                    <a:p>
                      <a:pPr marL="0" marR="0" lvl="0" indent="0" algn="ctr" rtl="0">
                        <a:spcBef>
                          <a:spcPts val="0"/>
                        </a:spcBef>
                        <a:buSzPct val="25000"/>
                        <a:buNone/>
                      </a:pPr>
                      <a:r>
                        <a:rPr lang="en-US" sz="1800"/>
                        <a:t>2014</a:t>
                      </a:r>
                    </a:p>
                  </a:txBody>
                  <a:tcPr marL="91450" marR="91450" marT="45725" marB="45725"/>
                </a:tc>
                <a:tc>
                  <a:txBody>
                    <a:bodyPr/>
                    <a:lstStyle/>
                    <a:p>
                      <a:pPr marL="0" marR="0" lvl="0" indent="0" algn="ctr" rtl="0">
                        <a:spcBef>
                          <a:spcPts val="0"/>
                        </a:spcBef>
                        <a:buSzPct val="25000"/>
                        <a:buNone/>
                      </a:pPr>
                      <a:r>
                        <a:rPr lang="en-US" sz="1800"/>
                        <a:t>2015</a:t>
                      </a:r>
                    </a:p>
                  </a:txBody>
                  <a:tcPr marL="91450" marR="91450" marT="45725" marB="45725"/>
                </a:tc>
                <a:tc>
                  <a:txBody>
                    <a:bodyPr/>
                    <a:lstStyle/>
                    <a:p>
                      <a:pPr marL="0" marR="0" lvl="0" indent="0" algn="ctr" rtl="0">
                        <a:spcBef>
                          <a:spcPts val="0"/>
                        </a:spcBef>
                        <a:buSzPct val="25000"/>
                        <a:buNone/>
                      </a:pPr>
                      <a:r>
                        <a:rPr lang="en-US" sz="1800"/>
                        <a:t>2016</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UNDP</a:t>
                      </a:r>
                    </a:p>
                  </a:txBody>
                  <a:tcPr marL="91450" marR="91450" marT="45725" marB="45725"/>
                </a:tc>
                <a:tc>
                  <a:txBody>
                    <a:bodyPr/>
                    <a:lstStyle/>
                    <a:p>
                      <a:pPr marL="0" marR="0" lvl="0" indent="0" algn="ctr" rtl="0">
                        <a:spcBef>
                          <a:spcPts val="0"/>
                        </a:spcBef>
                        <a:buSzPct val="25000"/>
                        <a:buNone/>
                      </a:pPr>
                      <a:r>
                        <a:rPr lang="en-US" sz="1800"/>
                        <a:t>24</a:t>
                      </a:r>
                    </a:p>
                  </a:txBody>
                  <a:tcPr marL="91450" marR="91450" marT="45725" marB="45725"/>
                </a:tc>
                <a:tc>
                  <a:txBody>
                    <a:bodyPr/>
                    <a:lstStyle/>
                    <a:p>
                      <a:pPr marL="0" marR="0" lvl="0" indent="0" algn="ctr" rtl="0">
                        <a:spcBef>
                          <a:spcPts val="0"/>
                        </a:spcBef>
                        <a:buSzPct val="25000"/>
                        <a:buNone/>
                      </a:pPr>
                      <a:r>
                        <a:rPr lang="en-US" sz="1800"/>
                        <a:t>9</a:t>
                      </a:r>
                    </a:p>
                  </a:txBody>
                  <a:tcPr marL="91450" marR="91450" marT="45725" marB="45725"/>
                </a:tc>
                <a:tc>
                  <a:txBody>
                    <a:bodyPr/>
                    <a:lstStyle/>
                    <a:p>
                      <a:pPr marL="0" marR="0" lvl="0" indent="0" algn="ctr" rtl="0">
                        <a:spcBef>
                          <a:spcPts val="0"/>
                        </a:spcBef>
                        <a:buSzPct val="25000"/>
                        <a:buNone/>
                      </a:pPr>
                      <a:r>
                        <a:rPr lang="en-US" sz="1800"/>
                        <a:t>12</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UNFPA</a:t>
                      </a:r>
                    </a:p>
                  </a:txBody>
                  <a:tcPr marL="91450" marR="91450" marT="45725" marB="45725"/>
                </a:tc>
                <a:tc>
                  <a:txBody>
                    <a:bodyPr/>
                    <a:lstStyle/>
                    <a:p>
                      <a:pPr marL="0" marR="0" lvl="0" indent="0" algn="ctr" rtl="0">
                        <a:spcBef>
                          <a:spcPts val="0"/>
                        </a:spcBef>
                        <a:buSzPct val="25000"/>
                        <a:buNone/>
                      </a:pPr>
                      <a:r>
                        <a:rPr lang="en-US" sz="1800"/>
                        <a:t>3</a:t>
                      </a:r>
                    </a:p>
                  </a:txBody>
                  <a:tcPr marL="91450" marR="91450" marT="45725" marB="45725"/>
                </a:tc>
                <a:tc>
                  <a:txBody>
                    <a:bodyPr/>
                    <a:lstStyle/>
                    <a:p>
                      <a:pPr marL="0" marR="0" lvl="0" indent="0" algn="ctr" rtl="0">
                        <a:spcBef>
                          <a:spcPts val="0"/>
                        </a:spcBef>
                        <a:buSzPct val="25000"/>
                        <a:buNone/>
                      </a:pPr>
                      <a:r>
                        <a:rPr lang="en-US" sz="1800"/>
                        <a:t>6</a:t>
                      </a:r>
                    </a:p>
                  </a:txBody>
                  <a:tcPr marL="91450" marR="91450" marT="45725" marB="45725"/>
                </a:tc>
                <a:tc>
                  <a:txBody>
                    <a:bodyPr/>
                    <a:lstStyle/>
                    <a:p>
                      <a:pPr marL="0" marR="0" lvl="0" indent="0" algn="ctr" rtl="0">
                        <a:spcBef>
                          <a:spcPts val="0"/>
                        </a:spcBef>
                        <a:buSzPct val="25000"/>
                        <a:buNone/>
                      </a:pPr>
                      <a:r>
                        <a:rPr lang="en-US" sz="1800"/>
                        <a:t>8</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UNICEF</a:t>
                      </a:r>
                    </a:p>
                  </a:txBody>
                  <a:tcPr marL="91450" marR="91450" marT="45725" marB="45725"/>
                </a:tc>
                <a:tc>
                  <a:txBody>
                    <a:bodyPr/>
                    <a:lstStyle/>
                    <a:p>
                      <a:pPr marL="0" marR="0" lvl="0" indent="0" algn="ctr" rtl="0">
                        <a:spcBef>
                          <a:spcPts val="0"/>
                        </a:spcBef>
                        <a:buSzPct val="25000"/>
                        <a:buNone/>
                      </a:pPr>
                      <a:r>
                        <a:rPr lang="en-US" sz="1800"/>
                        <a:t>1</a:t>
                      </a:r>
                    </a:p>
                  </a:txBody>
                  <a:tcPr marL="91450" marR="91450" marT="45725" marB="45725"/>
                </a:tc>
                <a:tc>
                  <a:txBody>
                    <a:bodyPr/>
                    <a:lstStyle/>
                    <a:p>
                      <a:pPr marL="0" marR="0" lvl="0" indent="0" algn="ctr" rtl="0">
                        <a:spcBef>
                          <a:spcPts val="0"/>
                        </a:spcBef>
                        <a:buSzPct val="25000"/>
                        <a:buNone/>
                      </a:pPr>
                      <a:r>
                        <a:rPr lang="en-US" sz="1800"/>
                        <a:t>9</a:t>
                      </a:r>
                    </a:p>
                  </a:txBody>
                  <a:tcPr marL="91450" marR="91450" marT="45725" marB="45725"/>
                </a:tc>
                <a:tc>
                  <a:txBody>
                    <a:bodyPr/>
                    <a:lstStyle/>
                    <a:p>
                      <a:pPr marL="0" marR="0" lvl="0" indent="0" algn="ctr" rtl="0">
                        <a:spcBef>
                          <a:spcPts val="0"/>
                        </a:spcBef>
                        <a:buSzPct val="25000"/>
                        <a:buNone/>
                      </a:pPr>
                      <a:r>
                        <a:rPr lang="en-US" sz="1800"/>
                        <a:t>0</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800"/>
                        <a:t>UN Women</a:t>
                      </a:r>
                    </a:p>
                  </a:txBody>
                  <a:tcPr marL="91450" marR="91450" marT="45725" marB="45725"/>
                </a:tc>
                <a:tc>
                  <a:txBody>
                    <a:bodyPr/>
                    <a:lstStyle/>
                    <a:p>
                      <a:pPr marL="0" marR="0" lvl="0" indent="0" algn="ctr" rtl="0">
                        <a:spcBef>
                          <a:spcPts val="0"/>
                        </a:spcBef>
                        <a:buSzPct val="25000"/>
                        <a:buNone/>
                      </a:pPr>
                      <a:r>
                        <a:rPr lang="en-US" sz="1800"/>
                        <a:t>1</a:t>
                      </a:r>
                    </a:p>
                  </a:txBody>
                  <a:tcPr marL="91450" marR="91450" marT="45725" marB="45725"/>
                </a:tc>
                <a:tc>
                  <a:txBody>
                    <a:bodyPr/>
                    <a:lstStyle/>
                    <a:p>
                      <a:pPr marL="0" marR="0" lvl="0" indent="0" algn="ctr" rtl="0">
                        <a:spcBef>
                          <a:spcPts val="0"/>
                        </a:spcBef>
                        <a:buSzPct val="25000"/>
                        <a:buNone/>
                      </a:pPr>
                      <a:r>
                        <a:rPr lang="en-US" sz="1800"/>
                        <a:t>1</a:t>
                      </a:r>
                    </a:p>
                  </a:txBody>
                  <a:tcPr marL="91450" marR="91450" marT="45725" marB="45725"/>
                </a:tc>
                <a:tc>
                  <a:txBody>
                    <a:bodyPr/>
                    <a:lstStyle/>
                    <a:p>
                      <a:pPr marL="0" marR="0" lvl="0" indent="0" algn="ctr" rtl="0">
                        <a:spcBef>
                          <a:spcPts val="0"/>
                        </a:spcBef>
                        <a:buSzPct val="25000"/>
                        <a:buNone/>
                      </a:pPr>
                      <a:r>
                        <a:rPr lang="en-US" sz="1800"/>
                        <a:t>6</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aphicFrame>
        <p:nvGraphicFramePr>
          <p:cNvPr id="340" name="Shape 340"/>
          <p:cNvGraphicFramePr/>
          <p:nvPr>
            <p:extLst>
              <p:ext uri="{D42A27DB-BD31-4B8C-83A1-F6EECF244321}">
                <p14:modId xmlns:p14="http://schemas.microsoft.com/office/powerpoint/2010/main" val="2082154273"/>
              </p:ext>
            </p:extLst>
          </p:nvPr>
        </p:nvGraphicFramePr>
        <p:xfrm>
          <a:off x="2057400" y="2268210"/>
          <a:ext cx="7966050" cy="1854250"/>
        </p:xfrm>
        <a:graphic>
          <a:graphicData uri="http://schemas.openxmlformats.org/drawingml/2006/table">
            <a:tbl>
              <a:tblPr firstRow="1" bandRow="1">
                <a:noFill/>
                <a:tableStyleId>{D9408169-96E8-4B55-AB6F-A6A28284DE1B}</a:tableStyleId>
              </a:tblPr>
              <a:tblGrid>
                <a:gridCol w="2655350">
                  <a:extLst>
                    <a:ext uri="{9D8B030D-6E8A-4147-A177-3AD203B41FA5}">
                      <a16:colId xmlns:a16="http://schemas.microsoft.com/office/drawing/2014/main" val="20000"/>
                    </a:ext>
                  </a:extLst>
                </a:gridCol>
                <a:gridCol w="2655350">
                  <a:extLst>
                    <a:ext uri="{9D8B030D-6E8A-4147-A177-3AD203B41FA5}">
                      <a16:colId xmlns:a16="http://schemas.microsoft.com/office/drawing/2014/main" val="20001"/>
                    </a:ext>
                  </a:extLst>
                </a:gridCol>
                <a:gridCol w="1327675">
                  <a:extLst>
                    <a:ext uri="{9D8B030D-6E8A-4147-A177-3AD203B41FA5}">
                      <a16:colId xmlns:a16="http://schemas.microsoft.com/office/drawing/2014/main" val="20002"/>
                    </a:ext>
                  </a:extLst>
                </a:gridCol>
                <a:gridCol w="1327675">
                  <a:extLst>
                    <a:ext uri="{9D8B030D-6E8A-4147-A177-3AD203B41FA5}">
                      <a16:colId xmlns:a16="http://schemas.microsoft.com/office/drawing/2014/main" val="20003"/>
                    </a:ext>
                  </a:extLst>
                </a:gridCol>
              </a:tblGrid>
              <a:tr h="370850">
                <a:tc>
                  <a:txBody>
                    <a:bodyPr/>
                    <a:lstStyle/>
                    <a:p>
                      <a:pPr marL="0" marR="0" lvl="0" indent="0" algn="ctr" rtl="0">
                        <a:spcBef>
                          <a:spcPts val="0"/>
                        </a:spcBef>
                        <a:buSzPct val="25000"/>
                        <a:buNone/>
                      </a:pPr>
                      <a:r>
                        <a:rPr lang="en-US" sz="1800" dirty="0"/>
                        <a:t>Agency</a:t>
                      </a:r>
                    </a:p>
                  </a:txBody>
                  <a:tcPr marL="91450" marR="91450" marT="45725" marB="45725"/>
                </a:tc>
                <a:tc>
                  <a:txBody>
                    <a:bodyPr/>
                    <a:lstStyle/>
                    <a:p>
                      <a:pPr marL="0" marR="0" lvl="0" indent="0" algn="ctr" rtl="0">
                        <a:spcBef>
                          <a:spcPts val="0"/>
                        </a:spcBef>
                        <a:buSzPct val="25000"/>
                        <a:buNone/>
                      </a:pPr>
                      <a:r>
                        <a:rPr lang="en-US" sz="1800"/>
                        <a:t>2014</a:t>
                      </a:r>
                    </a:p>
                  </a:txBody>
                  <a:tcPr marL="91450" marR="91450" marT="45725" marB="45725"/>
                </a:tc>
                <a:tc>
                  <a:txBody>
                    <a:bodyPr/>
                    <a:lstStyle/>
                    <a:p>
                      <a:pPr marL="0" marR="0" lvl="0" indent="0" algn="ctr" rtl="0">
                        <a:spcBef>
                          <a:spcPts val="0"/>
                        </a:spcBef>
                        <a:buSzPct val="25000"/>
                        <a:buNone/>
                      </a:pPr>
                      <a:r>
                        <a:rPr lang="en-US" sz="1800"/>
                        <a:t>2015</a:t>
                      </a:r>
                    </a:p>
                  </a:txBody>
                  <a:tcPr marL="91450" marR="91450" marT="45725" marB="45725"/>
                </a:tc>
                <a:tc>
                  <a:txBody>
                    <a:bodyPr/>
                    <a:lstStyle/>
                    <a:p>
                      <a:pPr marL="0" marR="0" lvl="0" indent="0" algn="ctr" rtl="0">
                        <a:spcBef>
                          <a:spcPts val="0"/>
                        </a:spcBef>
                        <a:buSzPct val="25000"/>
                        <a:buNone/>
                      </a:pPr>
                      <a:r>
                        <a:rPr lang="en-US" sz="1800"/>
                        <a:t>2016</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UNDP</a:t>
                      </a:r>
                    </a:p>
                  </a:txBody>
                  <a:tcPr marL="91450" marR="91450" marT="45725" marB="45725"/>
                </a:tc>
                <a:tc>
                  <a:txBody>
                    <a:bodyPr/>
                    <a:lstStyle/>
                    <a:p>
                      <a:pPr marL="0" marR="0" lvl="0" indent="0" algn="ctr" rtl="0">
                        <a:spcBef>
                          <a:spcPts val="0"/>
                        </a:spcBef>
                        <a:buSzPct val="25000"/>
                        <a:buNone/>
                      </a:pPr>
                      <a:r>
                        <a:rPr lang="en-US" sz="1800"/>
                        <a:t>6.1%</a:t>
                      </a:r>
                    </a:p>
                  </a:txBody>
                  <a:tcPr marL="91450" marR="91450" marT="45725" marB="45725"/>
                </a:tc>
                <a:tc>
                  <a:txBody>
                    <a:bodyPr/>
                    <a:lstStyle/>
                    <a:p>
                      <a:pPr marL="0" marR="0" lvl="0" indent="0" algn="ctr" rtl="0">
                        <a:spcBef>
                          <a:spcPts val="0"/>
                        </a:spcBef>
                        <a:buSzPct val="25000"/>
                        <a:buNone/>
                      </a:pPr>
                      <a:r>
                        <a:rPr lang="en-US" sz="1800"/>
                        <a:t>6.3%</a:t>
                      </a:r>
                    </a:p>
                  </a:txBody>
                  <a:tcPr marL="91450" marR="91450" marT="45725" marB="45725"/>
                </a:tc>
                <a:tc>
                  <a:txBody>
                    <a:bodyPr/>
                    <a:lstStyle/>
                    <a:p>
                      <a:pPr marL="0" marR="0" lvl="0" indent="0" algn="ctr" rtl="0">
                        <a:spcBef>
                          <a:spcPts val="0"/>
                        </a:spcBef>
                        <a:buSzPct val="25000"/>
                        <a:buNone/>
                      </a:pPr>
                      <a:r>
                        <a:rPr lang="en-US" sz="1800"/>
                        <a:t>6.4%</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UNFPA</a:t>
                      </a:r>
                    </a:p>
                  </a:txBody>
                  <a:tcPr marL="91450" marR="91450" marT="45725" marB="45725"/>
                </a:tc>
                <a:tc>
                  <a:txBody>
                    <a:bodyPr/>
                    <a:lstStyle/>
                    <a:p>
                      <a:pPr marL="0" marR="0" lvl="0" indent="0" algn="ctr" rtl="0">
                        <a:spcBef>
                          <a:spcPts val="0"/>
                        </a:spcBef>
                        <a:buSzPct val="25000"/>
                        <a:buNone/>
                      </a:pPr>
                      <a:r>
                        <a:rPr lang="en-US" sz="1800"/>
                        <a:t>7.07%</a:t>
                      </a:r>
                    </a:p>
                  </a:txBody>
                  <a:tcPr marL="91450" marR="91450" marT="45725" marB="45725"/>
                </a:tc>
                <a:tc>
                  <a:txBody>
                    <a:bodyPr/>
                    <a:lstStyle/>
                    <a:p>
                      <a:pPr marL="0" marR="0" lvl="0" indent="0" algn="ctr" rtl="0">
                        <a:spcBef>
                          <a:spcPts val="0"/>
                        </a:spcBef>
                        <a:buSzPct val="25000"/>
                        <a:buNone/>
                      </a:pPr>
                      <a:r>
                        <a:rPr lang="en-US" sz="1800"/>
                        <a:t>7.10%</a:t>
                      </a:r>
                    </a:p>
                  </a:txBody>
                  <a:tcPr marL="91450" marR="91450" marT="45725" marB="45725"/>
                </a:tc>
                <a:tc>
                  <a:txBody>
                    <a:bodyPr/>
                    <a:lstStyle/>
                    <a:p>
                      <a:pPr marL="0" marR="0" lvl="0" indent="0" algn="ctr" rtl="0">
                        <a:spcBef>
                          <a:spcPts val="0"/>
                        </a:spcBef>
                        <a:buSzPct val="25000"/>
                        <a:buNone/>
                      </a:pPr>
                      <a:r>
                        <a:rPr lang="en-US" sz="1800"/>
                        <a:t>7.27%</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UNICEF</a:t>
                      </a:r>
                    </a:p>
                  </a:txBody>
                  <a:tcPr marL="91450" marR="91450" marT="45725" marB="45725"/>
                </a:tc>
                <a:tc>
                  <a:txBody>
                    <a:bodyPr/>
                    <a:lstStyle/>
                    <a:p>
                      <a:pPr marL="0" marR="0" lvl="0" indent="0" algn="ctr" rtl="0">
                        <a:spcBef>
                          <a:spcPts val="0"/>
                        </a:spcBef>
                        <a:buSzPct val="25000"/>
                        <a:buNone/>
                      </a:pPr>
                      <a:r>
                        <a:rPr lang="en-US" sz="1800"/>
                        <a:t>6.3%</a:t>
                      </a:r>
                    </a:p>
                  </a:txBody>
                  <a:tcPr marL="91450" marR="91450" marT="45725" marB="45725"/>
                </a:tc>
                <a:tc>
                  <a:txBody>
                    <a:bodyPr/>
                    <a:lstStyle/>
                    <a:p>
                      <a:pPr marL="0" marR="0" lvl="0" indent="0" algn="ctr" rtl="0">
                        <a:spcBef>
                          <a:spcPts val="0"/>
                        </a:spcBef>
                        <a:buSzPct val="25000"/>
                        <a:buNone/>
                      </a:pPr>
                      <a:r>
                        <a:rPr lang="en-US" sz="1800"/>
                        <a:t>6.5%</a:t>
                      </a:r>
                    </a:p>
                  </a:txBody>
                  <a:tcPr marL="91450" marR="91450" marT="45725" marB="45725"/>
                </a:tc>
                <a:tc>
                  <a:txBody>
                    <a:bodyPr/>
                    <a:lstStyle/>
                    <a:p>
                      <a:pPr marL="0" marR="0" lvl="0" indent="0" algn="ctr" rtl="0">
                        <a:spcBef>
                          <a:spcPts val="0"/>
                        </a:spcBef>
                        <a:buSzPct val="25000"/>
                        <a:buNone/>
                      </a:pPr>
                      <a:r>
                        <a:rPr lang="en-US" sz="1800" dirty="0"/>
                        <a:t>6.6%</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800"/>
                        <a:t>UN Women</a:t>
                      </a:r>
                    </a:p>
                  </a:txBody>
                  <a:tcPr marL="91450" marR="91450" marT="45725" marB="45725"/>
                </a:tc>
                <a:tc>
                  <a:txBody>
                    <a:bodyPr/>
                    <a:lstStyle/>
                    <a:p>
                      <a:pPr marL="0" marR="0" lvl="0" indent="0" algn="ctr" rtl="0">
                        <a:spcBef>
                          <a:spcPts val="0"/>
                        </a:spcBef>
                        <a:buSzPct val="25000"/>
                        <a:buNone/>
                      </a:pPr>
                      <a:r>
                        <a:rPr lang="en-US" sz="1800"/>
                        <a:t>7.12%</a:t>
                      </a:r>
                    </a:p>
                  </a:txBody>
                  <a:tcPr marL="91450" marR="91450" marT="45725" marB="45725"/>
                </a:tc>
                <a:tc>
                  <a:txBody>
                    <a:bodyPr/>
                    <a:lstStyle/>
                    <a:p>
                      <a:pPr marL="0" marR="0" lvl="0" indent="0" algn="ctr" rtl="0">
                        <a:spcBef>
                          <a:spcPts val="0"/>
                        </a:spcBef>
                        <a:buSzPct val="25000"/>
                        <a:buNone/>
                      </a:pPr>
                      <a:r>
                        <a:rPr lang="en-US" sz="1800"/>
                        <a:t>7.00%</a:t>
                      </a:r>
                    </a:p>
                  </a:txBody>
                  <a:tcPr marL="91450" marR="91450" marT="45725" marB="45725"/>
                </a:tc>
                <a:tc>
                  <a:txBody>
                    <a:bodyPr/>
                    <a:lstStyle/>
                    <a:p>
                      <a:pPr marL="0" marR="0" lvl="0" indent="0" algn="ctr" rtl="0">
                        <a:spcBef>
                          <a:spcPts val="0"/>
                        </a:spcBef>
                        <a:buSzPct val="25000"/>
                        <a:buNone/>
                      </a:pPr>
                      <a:r>
                        <a:rPr lang="en-US" sz="1800"/>
                        <a:t>7.14%</a:t>
                      </a:r>
                    </a:p>
                  </a:txBody>
                  <a:tcPr marL="91450" marR="91450" marT="45725" marB="45725"/>
                </a:tc>
                <a:extLst>
                  <a:ext uri="{0D108BD9-81ED-4DB2-BD59-A6C34878D82A}">
                    <a16:rowId xmlns:a16="http://schemas.microsoft.com/office/drawing/2014/main" val="10004"/>
                  </a:ext>
                </a:extLst>
              </a:tr>
            </a:tbl>
          </a:graphicData>
        </a:graphic>
      </p:graphicFrame>
      <p:sp>
        <p:nvSpPr>
          <p:cNvPr id="341" name="Shape 341"/>
          <p:cNvSpPr txBox="1">
            <a:spLocks noGrp="1"/>
          </p:cNvSpPr>
          <p:nvPr>
            <p:ph type="title"/>
          </p:nvPr>
        </p:nvSpPr>
        <p:spPr>
          <a:xfrm>
            <a:off x="1893455" y="322263"/>
            <a:ext cx="8393544" cy="515936"/>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Effective cost recovery rates 2014 -2016 by agency</a:t>
            </a:r>
          </a:p>
        </p:txBody>
      </p:sp>
      <p:sp>
        <p:nvSpPr>
          <p:cNvPr id="342" name="Shape 342"/>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23</a:t>
            </a:fld>
            <a:endParaRPr lang="en-US" sz="1200">
              <a:solidFill>
                <a:srgbClr val="888888"/>
              </a:solidFill>
              <a:latin typeface="Calibri"/>
              <a:ea typeface="Calibri"/>
              <a:cs typeface="Calibri"/>
              <a:sym typeface="Calibri"/>
            </a:endParaRPr>
          </a:p>
        </p:txBody>
      </p:sp>
      <p:sp>
        <p:nvSpPr>
          <p:cNvPr id="343" name="Shape 343"/>
          <p:cNvSpPr txBox="1"/>
          <p:nvPr/>
        </p:nvSpPr>
        <p:spPr>
          <a:xfrm>
            <a:off x="2028825" y="5225150"/>
            <a:ext cx="8153400" cy="645000"/>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libri"/>
                <a:ea typeface="Calibri"/>
                <a:cs typeface="Calibri"/>
                <a:sym typeface="Calibri"/>
              </a:rPr>
              <a:t>Details for each Agency are presented in the Annexes at the end of this presentation</a:t>
            </a:r>
          </a:p>
        </p:txBody>
      </p:sp>
      <p:sp>
        <p:nvSpPr>
          <p:cNvPr id="344" name="Shape 344"/>
          <p:cNvSpPr txBox="1"/>
          <p:nvPr/>
        </p:nvSpPr>
        <p:spPr>
          <a:xfrm>
            <a:off x="1981200" y="1258669"/>
            <a:ext cx="8153401"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The effective rate represents the rate that was </a:t>
            </a:r>
            <a:r>
              <a:rPr lang="en-US" sz="1800" u="sng">
                <a:solidFill>
                  <a:schemeClr val="dk1"/>
                </a:solidFill>
                <a:latin typeface="Calibri"/>
                <a:ea typeface="Calibri"/>
                <a:cs typeface="Calibri"/>
                <a:sym typeface="Calibri"/>
              </a:rPr>
              <a:t>realized</a:t>
            </a:r>
            <a:r>
              <a:rPr lang="en-US" sz="1800">
                <a:solidFill>
                  <a:schemeClr val="dk1"/>
                </a:solidFill>
                <a:latin typeface="Calibri"/>
                <a:ea typeface="Calibri"/>
                <a:cs typeface="Calibri"/>
                <a:sym typeface="Calibri"/>
              </a:rPr>
              <a:t> based on the </a:t>
            </a:r>
            <a:r>
              <a:rPr lang="en-US" sz="1800" u="sng">
                <a:solidFill>
                  <a:schemeClr val="dk1"/>
                </a:solidFill>
                <a:latin typeface="Calibri"/>
                <a:ea typeface="Calibri"/>
                <a:cs typeface="Calibri"/>
                <a:sym typeface="Calibri"/>
              </a:rPr>
              <a:t>actual</a:t>
            </a:r>
            <a:r>
              <a:rPr lang="en-US" sz="1800">
                <a:solidFill>
                  <a:schemeClr val="dk1"/>
                </a:solidFill>
                <a:latin typeface="Calibri"/>
                <a:ea typeface="Calibri"/>
                <a:cs typeface="Calibri"/>
                <a:sym typeface="Calibri"/>
              </a:rPr>
              <a:t> cost recovery vs. the actual OR spending*. These rates were also reported in the independent external consultants’ report.</a:t>
            </a:r>
          </a:p>
        </p:txBody>
      </p:sp>
      <p:sp>
        <p:nvSpPr>
          <p:cNvPr id="345" name="Shape 345"/>
          <p:cNvSpPr txBox="1"/>
          <p:nvPr/>
        </p:nvSpPr>
        <p:spPr>
          <a:xfrm>
            <a:off x="2019300" y="4267200"/>
            <a:ext cx="80040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*For UN Women, based on collected revenue</a:t>
            </a:r>
          </a:p>
          <a:p>
            <a:pPr marL="0" marR="0" lvl="0" indent="0" algn="l" rtl="0">
              <a:spcBef>
                <a:spcPts val="0"/>
              </a:spcBef>
              <a:buSzPct val="25000"/>
              <a:buNone/>
            </a:pPr>
            <a:r>
              <a:rPr lang="en-US" sz="1200">
                <a:solidFill>
                  <a:schemeClr val="dk1"/>
                </a:solidFill>
                <a:latin typeface="Calibri"/>
                <a:ea typeface="Calibri"/>
                <a:cs typeface="Calibri"/>
                <a:sym typeface="Calibri"/>
              </a:rPr>
              <a:t>** UNFPA revised the 2014 and 2015 effective rates to only reflect the other resources that are subject of cost recovery credit to the Institutional Budget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aphicFrame>
        <p:nvGraphicFramePr>
          <p:cNvPr id="350" name="Shape 350"/>
          <p:cNvGraphicFramePr/>
          <p:nvPr>
            <p:extLst>
              <p:ext uri="{D42A27DB-BD31-4B8C-83A1-F6EECF244321}">
                <p14:modId xmlns:p14="http://schemas.microsoft.com/office/powerpoint/2010/main" val="3385745341"/>
              </p:ext>
            </p:extLst>
          </p:nvPr>
        </p:nvGraphicFramePr>
        <p:xfrm>
          <a:off x="2057400" y="2268210"/>
          <a:ext cx="7966050" cy="1854250"/>
        </p:xfrm>
        <a:graphic>
          <a:graphicData uri="http://schemas.openxmlformats.org/drawingml/2006/table">
            <a:tbl>
              <a:tblPr firstRow="1" bandRow="1">
                <a:noFill/>
                <a:tableStyleId>{D9408169-96E8-4B55-AB6F-A6A28284DE1B}</a:tableStyleId>
              </a:tblPr>
              <a:tblGrid>
                <a:gridCol w="2655350">
                  <a:extLst>
                    <a:ext uri="{9D8B030D-6E8A-4147-A177-3AD203B41FA5}">
                      <a16:colId xmlns:a16="http://schemas.microsoft.com/office/drawing/2014/main" val="20000"/>
                    </a:ext>
                  </a:extLst>
                </a:gridCol>
                <a:gridCol w="2400325">
                  <a:extLst>
                    <a:ext uri="{9D8B030D-6E8A-4147-A177-3AD203B41FA5}">
                      <a16:colId xmlns:a16="http://schemas.microsoft.com/office/drawing/2014/main" val="20001"/>
                    </a:ext>
                  </a:extLst>
                </a:gridCol>
                <a:gridCol w="1619150">
                  <a:extLst>
                    <a:ext uri="{9D8B030D-6E8A-4147-A177-3AD203B41FA5}">
                      <a16:colId xmlns:a16="http://schemas.microsoft.com/office/drawing/2014/main" val="20002"/>
                    </a:ext>
                  </a:extLst>
                </a:gridCol>
                <a:gridCol w="1291225">
                  <a:extLst>
                    <a:ext uri="{9D8B030D-6E8A-4147-A177-3AD203B41FA5}">
                      <a16:colId xmlns:a16="http://schemas.microsoft.com/office/drawing/2014/main" val="20003"/>
                    </a:ext>
                  </a:extLst>
                </a:gridCol>
              </a:tblGrid>
              <a:tr h="370850">
                <a:tc>
                  <a:txBody>
                    <a:bodyPr/>
                    <a:lstStyle/>
                    <a:p>
                      <a:pPr marL="0" marR="0" lvl="0" indent="0" algn="ctr" rtl="0">
                        <a:spcBef>
                          <a:spcPts val="0"/>
                        </a:spcBef>
                        <a:buSzPct val="25000"/>
                        <a:buNone/>
                      </a:pPr>
                      <a:r>
                        <a:rPr lang="en-US" sz="1800" dirty="0"/>
                        <a:t>Agency</a:t>
                      </a:r>
                    </a:p>
                  </a:txBody>
                  <a:tcPr marL="91450" marR="91450" marT="45725" marB="45725"/>
                </a:tc>
                <a:tc>
                  <a:txBody>
                    <a:bodyPr/>
                    <a:lstStyle/>
                    <a:p>
                      <a:pPr marL="0" marR="0" lvl="0" indent="0" algn="ctr" rtl="0">
                        <a:spcBef>
                          <a:spcPts val="0"/>
                        </a:spcBef>
                        <a:buSzPct val="25000"/>
                        <a:buNone/>
                      </a:pPr>
                      <a:r>
                        <a:rPr lang="en-US" sz="1800"/>
                        <a:t>2014</a:t>
                      </a:r>
                    </a:p>
                  </a:txBody>
                  <a:tcPr marL="91450" marR="91450" marT="45725" marB="45725"/>
                </a:tc>
                <a:tc>
                  <a:txBody>
                    <a:bodyPr/>
                    <a:lstStyle/>
                    <a:p>
                      <a:pPr marL="0" marR="0" lvl="0" indent="0" algn="ctr" rtl="0">
                        <a:spcBef>
                          <a:spcPts val="0"/>
                        </a:spcBef>
                        <a:buSzPct val="25000"/>
                        <a:buNone/>
                      </a:pPr>
                      <a:r>
                        <a:rPr lang="en-US" sz="1800"/>
                        <a:t>2015</a:t>
                      </a:r>
                    </a:p>
                  </a:txBody>
                  <a:tcPr marL="91450" marR="91450" marT="45725" marB="45725"/>
                </a:tc>
                <a:tc>
                  <a:txBody>
                    <a:bodyPr/>
                    <a:lstStyle/>
                    <a:p>
                      <a:pPr marL="0" marR="0" lvl="0" indent="0" algn="ctr" rtl="0">
                        <a:spcBef>
                          <a:spcPts val="0"/>
                        </a:spcBef>
                        <a:buSzPct val="25000"/>
                        <a:buNone/>
                      </a:pPr>
                      <a:r>
                        <a:rPr lang="en-US" sz="1800"/>
                        <a:t>2016</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UNDP</a:t>
                      </a:r>
                    </a:p>
                  </a:txBody>
                  <a:tcPr marL="91450" marR="91450" marT="45725" marB="45725"/>
                </a:tc>
                <a:tc>
                  <a:txBody>
                    <a:bodyPr/>
                    <a:lstStyle/>
                    <a:p>
                      <a:pPr marL="0" marR="0" lvl="0" indent="0" algn="ctr" rtl="0">
                        <a:spcBef>
                          <a:spcPts val="0"/>
                        </a:spcBef>
                        <a:buSzPct val="25000"/>
                        <a:buNone/>
                      </a:pPr>
                      <a:r>
                        <a:rPr lang="en-US" sz="1800"/>
                        <a:t>7.9%</a:t>
                      </a:r>
                    </a:p>
                  </a:txBody>
                  <a:tcPr marL="91450" marR="91450" marT="45725" marB="45725"/>
                </a:tc>
                <a:tc>
                  <a:txBody>
                    <a:bodyPr/>
                    <a:lstStyle/>
                    <a:p>
                      <a:pPr marL="0" marR="0" lvl="0" indent="0" algn="ctr" rtl="0">
                        <a:spcBef>
                          <a:spcPts val="0"/>
                        </a:spcBef>
                        <a:buSzPct val="25000"/>
                        <a:buNone/>
                      </a:pPr>
                      <a:r>
                        <a:rPr lang="en-US" sz="1800">
                          <a:solidFill>
                            <a:schemeClr val="dk1"/>
                          </a:solidFill>
                        </a:rPr>
                        <a:t>7.0%</a:t>
                      </a:r>
                    </a:p>
                  </a:txBody>
                  <a:tcPr marL="91450" marR="91450" marT="45725" marB="45725"/>
                </a:tc>
                <a:tc>
                  <a:txBody>
                    <a:bodyPr/>
                    <a:lstStyle/>
                    <a:p>
                      <a:pPr marL="0" marR="0" lvl="0" indent="0" algn="ctr" rtl="0">
                        <a:spcBef>
                          <a:spcPts val="0"/>
                        </a:spcBef>
                        <a:buSzPct val="25000"/>
                        <a:buNone/>
                      </a:pPr>
                      <a:r>
                        <a:rPr lang="en-US" sz="1800">
                          <a:solidFill>
                            <a:schemeClr val="dk1"/>
                          </a:solidFill>
                        </a:rPr>
                        <a:t>7.0%</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UNFPA</a:t>
                      </a:r>
                    </a:p>
                  </a:txBody>
                  <a:tcPr marL="91450" marR="91450" marT="45725" marB="45725"/>
                </a:tc>
                <a:tc>
                  <a:txBody>
                    <a:bodyPr/>
                    <a:lstStyle/>
                    <a:p>
                      <a:pPr marL="0" marR="0" lvl="0" indent="0" algn="ctr" rtl="0">
                        <a:spcBef>
                          <a:spcPts val="0"/>
                        </a:spcBef>
                        <a:buSzPct val="25000"/>
                        <a:buNone/>
                      </a:pPr>
                      <a:r>
                        <a:rPr lang="en-US" sz="1800"/>
                        <a:t>7.8%</a:t>
                      </a:r>
                    </a:p>
                  </a:txBody>
                  <a:tcPr marL="91450" marR="91450" marT="45725" marB="45725"/>
                </a:tc>
                <a:tc>
                  <a:txBody>
                    <a:bodyPr/>
                    <a:lstStyle/>
                    <a:p>
                      <a:pPr marL="0" marR="0" lvl="0" indent="0" algn="ctr" rtl="0">
                        <a:spcBef>
                          <a:spcPts val="0"/>
                        </a:spcBef>
                        <a:buSzPct val="25000"/>
                        <a:buNone/>
                      </a:pPr>
                      <a:r>
                        <a:rPr lang="en-US" sz="1800"/>
                        <a:t>8.1%</a:t>
                      </a:r>
                    </a:p>
                  </a:txBody>
                  <a:tcPr marL="91450" marR="91450" marT="45725" marB="45725"/>
                </a:tc>
                <a:tc>
                  <a:txBody>
                    <a:bodyPr/>
                    <a:lstStyle/>
                    <a:p>
                      <a:pPr marL="0" marR="0" lvl="0" indent="0" algn="ctr" rtl="0">
                        <a:spcBef>
                          <a:spcPts val="0"/>
                        </a:spcBef>
                        <a:buSzPct val="25000"/>
                        <a:buNone/>
                      </a:pPr>
                      <a:r>
                        <a:rPr lang="en-US" sz="1800"/>
                        <a:t>8.3%</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UNICEF</a:t>
                      </a:r>
                    </a:p>
                  </a:txBody>
                  <a:tcPr marL="91450" marR="91450" marT="45725" marB="45725"/>
                </a:tc>
                <a:tc>
                  <a:txBody>
                    <a:bodyPr/>
                    <a:lstStyle/>
                    <a:p>
                      <a:pPr marL="0" marR="0" lvl="0" indent="0" algn="ctr" rtl="0">
                        <a:spcBef>
                          <a:spcPts val="0"/>
                        </a:spcBef>
                        <a:buSzPct val="25000"/>
                        <a:buNone/>
                      </a:pPr>
                      <a:r>
                        <a:rPr lang="en-US" sz="1800"/>
                        <a:t>6.2%</a:t>
                      </a:r>
                    </a:p>
                  </a:txBody>
                  <a:tcPr marL="91450" marR="91450" marT="45725" marB="45725"/>
                </a:tc>
                <a:tc>
                  <a:txBody>
                    <a:bodyPr/>
                    <a:lstStyle/>
                    <a:p>
                      <a:pPr marL="0" marR="0" lvl="0" indent="0" algn="ctr" rtl="0">
                        <a:spcBef>
                          <a:spcPts val="0"/>
                        </a:spcBef>
                        <a:buSzPct val="25000"/>
                        <a:buNone/>
                      </a:pPr>
                      <a:r>
                        <a:rPr lang="en-US" sz="1800"/>
                        <a:t>6.0%</a:t>
                      </a:r>
                    </a:p>
                  </a:txBody>
                  <a:tcPr marL="91450" marR="91450" marT="45725" marB="45725"/>
                </a:tc>
                <a:tc>
                  <a:txBody>
                    <a:bodyPr/>
                    <a:lstStyle/>
                    <a:p>
                      <a:pPr marL="0" marR="0" lvl="0" indent="0" algn="ctr" rtl="0">
                        <a:spcBef>
                          <a:spcPts val="0"/>
                        </a:spcBef>
                        <a:buSzPct val="25000"/>
                        <a:buNone/>
                      </a:pPr>
                      <a:r>
                        <a:rPr lang="en-US" sz="1800" dirty="0"/>
                        <a:t>5.8%</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800"/>
                        <a:t>UN Women</a:t>
                      </a:r>
                    </a:p>
                  </a:txBody>
                  <a:tcPr marL="91450" marR="91450" marT="45725" marB="45725"/>
                </a:tc>
                <a:tc>
                  <a:txBody>
                    <a:bodyPr/>
                    <a:lstStyle/>
                    <a:p>
                      <a:pPr marL="0" marR="0" lvl="0" indent="0" algn="ctr" rtl="0">
                        <a:spcBef>
                          <a:spcPts val="0"/>
                        </a:spcBef>
                        <a:buSzPct val="25000"/>
                        <a:buNone/>
                      </a:pPr>
                      <a:r>
                        <a:rPr lang="en-US" sz="1800"/>
                        <a:t>8.3%</a:t>
                      </a:r>
                    </a:p>
                  </a:txBody>
                  <a:tcPr marL="91450" marR="91450" marT="45725" marB="45725"/>
                </a:tc>
                <a:tc>
                  <a:txBody>
                    <a:bodyPr/>
                    <a:lstStyle/>
                    <a:p>
                      <a:pPr marL="0" marR="0" lvl="0" indent="0" algn="ctr" rtl="0">
                        <a:spcBef>
                          <a:spcPts val="0"/>
                        </a:spcBef>
                        <a:buSzPct val="25000"/>
                        <a:buNone/>
                      </a:pPr>
                      <a:r>
                        <a:rPr lang="en-US" sz="1800"/>
                        <a:t>8.1%</a:t>
                      </a:r>
                    </a:p>
                  </a:txBody>
                  <a:tcPr marL="91450" marR="91450" marT="45725" marB="45725"/>
                </a:tc>
                <a:tc>
                  <a:txBody>
                    <a:bodyPr/>
                    <a:lstStyle/>
                    <a:p>
                      <a:pPr marL="0" marR="0" lvl="0" indent="0" algn="ctr" rtl="0">
                        <a:spcBef>
                          <a:spcPts val="0"/>
                        </a:spcBef>
                        <a:buSzPct val="25000"/>
                        <a:buNone/>
                      </a:pPr>
                      <a:r>
                        <a:rPr lang="en-US" sz="1800"/>
                        <a:t>6.6%</a:t>
                      </a:r>
                    </a:p>
                  </a:txBody>
                  <a:tcPr marL="91450" marR="91450" marT="45725" marB="45725"/>
                </a:tc>
                <a:extLst>
                  <a:ext uri="{0D108BD9-81ED-4DB2-BD59-A6C34878D82A}">
                    <a16:rowId xmlns:a16="http://schemas.microsoft.com/office/drawing/2014/main" val="10004"/>
                  </a:ext>
                </a:extLst>
              </a:tr>
            </a:tbl>
          </a:graphicData>
        </a:graphic>
      </p:graphicFrame>
      <p:sp>
        <p:nvSpPr>
          <p:cNvPr id="351" name="Shape 351"/>
          <p:cNvSpPr txBox="1">
            <a:spLocks noGrp="1"/>
          </p:cNvSpPr>
          <p:nvPr>
            <p:ph type="title"/>
          </p:nvPr>
        </p:nvSpPr>
        <p:spPr>
          <a:xfrm>
            <a:off x="1893455" y="322263"/>
            <a:ext cx="8393544" cy="573194"/>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2160" b="0" i="0" u="none" strike="noStrike" cap="none">
                <a:solidFill>
                  <a:schemeClr val="dk1"/>
                </a:solidFill>
                <a:latin typeface="Calibri"/>
                <a:ea typeface="Calibri"/>
                <a:cs typeface="Calibri"/>
                <a:sym typeface="Calibri"/>
              </a:rPr>
              <a:t>Executive Board approved model – calculation of notional rate using 2014, 2015 and 2016 actuals</a:t>
            </a:r>
          </a:p>
        </p:txBody>
      </p:sp>
      <p:sp>
        <p:nvSpPr>
          <p:cNvPr id="352" name="Shape 352"/>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24</a:t>
            </a:fld>
            <a:endParaRPr lang="en-US" sz="1200">
              <a:solidFill>
                <a:srgbClr val="888888"/>
              </a:solidFill>
              <a:latin typeface="Calibri"/>
              <a:ea typeface="Calibri"/>
              <a:cs typeface="Calibri"/>
              <a:sym typeface="Calibri"/>
            </a:endParaRPr>
          </a:p>
        </p:txBody>
      </p:sp>
      <p:sp>
        <p:nvSpPr>
          <p:cNvPr id="353" name="Shape 353"/>
          <p:cNvSpPr txBox="1"/>
          <p:nvPr/>
        </p:nvSpPr>
        <p:spPr>
          <a:xfrm>
            <a:off x="1963738" y="4553719"/>
            <a:ext cx="8153401" cy="400109"/>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libri"/>
                <a:ea typeface="Calibri"/>
                <a:cs typeface="Calibri"/>
                <a:sym typeface="Calibri"/>
              </a:rPr>
              <a:t>Details for each Agency are presented in the following Annexes</a:t>
            </a:r>
          </a:p>
        </p:txBody>
      </p:sp>
      <p:sp>
        <p:nvSpPr>
          <p:cNvPr id="354" name="Shape 354"/>
          <p:cNvSpPr txBox="1"/>
          <p:nvPr/>
        </p:nvSpPr>
        <p:spPr>
          <a:xfrm>
            <a:off x="1981200" y="1258670"/>
            <a:ext cx="8153401"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The rates below result from applying the Executive Board approved methodology to 2014 , 2015 and 2016 actuals: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838200" y="365125"/>
            <a:ext cx="10515599" cy="1325562"/>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III</a:t>
            </a:r>
          </a:p>
        </p:txBody>
      </p:sp>
      <p:sp>
        <p:nvSpPr>
          <p:cNvPr id="360" name="Shape 360"/>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25</a:t>
            </a:fld>
            <a:endParaRPr lang="en-US" sz="1200">
              <a:solidFill>
                <a:srgbClr val="888888"/>
              </a:solidFill>
              <a:latin typeface="Calibri"/>
              <a:ea typeface="Calibri"/>
              <a:cs typeface="Calibri"/>
              <a:sym typeface="Calibri"/>
            </a:endParaRPr>
          </a:p>
        </p:txBody>
      </p:sp>
      <p:sp>
        <p:nvSpPr>
          <p:cNvPr id="361" name="Shape 361"/>
          <p:cNvSpPr txBox="1"/>
          <p:nvPr/>
        </p:nvSpPr>
        <p:spPr>
          <a:xfrm>
            <a:off x="2737425" y="2895600"/>
            <a:ext cx="67055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UNFPA specific details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p:nvPr/>
        </p:nvSpPr>
        <p:spPr>
          <a:xfrm>
            <a:off x="605424" y="76200"/>
            <a:ext cx="11255400" cy="783300"/>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UNFPA: Comparison current vs. potential adjusted methodology based on 2014-2017 MTR (annex I) (in US$ Million)</a:t>
            </a:r>
          </a:p>
        </p:txBody>
      </p:sp>
      <p:sp>
        <p:nvSpPr>
          <p:cNvPr id="367" name="Shape 367"/>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26</a:t>
            </a:fld>
            <a:endParaRPr lang="en-US" sz="1200">
              <a:solidFill>
                <a:srgbClr val="888888"/>
              </a:solidFill>
              <a:latin typeface="Calibri"/>
              <a:ea typeface="Calibri"/>
              <a:cs typeface="Calibri"/>
              <a:sym typeface="Calibri"/>
            </a:endParaRPr>
          </a:p>
        </p:txBody>
      </p:sp>
      <p:pic>
        <p:nvPicPr>
          <p:cNvPr id="5" name="Picture 4"/>
          <p:cNvPicPr>
            <a:picLocks noChangeAspect="1"/>
          </p:cNvPicPr>
          <p:nvPr/>
        </p:nvPicPr>
        <p:blipFill>
          <a:blip r:embed="rId3"/>
          <a:stretch>
            <a:fillRect/>
          </a:stretch>
        </p:blipFill>
        <p:spPr>
          <a:xfrm>
            <a:off x="985266" y="634619"/>
            <a:ext cx="10020300" cy="6096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605424" y="76200"/>
            <a:ext cx="11255400" cy="783300"/>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UNFPA Calculation of rate in line with approved formula in documents DP-FPA/2013/1–E/ICEF/2013/8 </a:t>
            </a:r>
          </a:p>
        </p:txBody>
      </p:sp>
      <p:sp>
        <p:nvSpPr>
          <p:cNvPr id="374" name="Shape 374"/>
          <p:cNvSpPr txBox="1">
            <a:spLocks noGrp="1"/>
          </p:cNvSpPr>
          <p:nvPr>
            <p:ph type="sldNum" idx="12"/>
          </p:nvPr>
        </p:nvSpPr>
        <p:spPr>
          <a:xfrm>
            <a:off x="40386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27</a:t>
            </a:fld>
            <a:endParaRPr lang="en-US" sz="1200">
              <a:solidFill>
                <a:srgbClr val="888888"/>
              </a:solidFill>
              <a:latin typeface="Calibri"/>
              <a:ea typeface="Calibri"/>
              <a:cs typeface="Calibri"/>
              <a:sym typeface="Calibri"/>
            </a:endParaRPr>
          </a:p>
        </p:txBody>
      </p:sp>
      <p:pic>
        <p:nvPicPr>
          <p:cNvPr id="375" name="Shape 375"/>
          <p:cNvPicPr preferRelativeResize="0"/>
          <p:nvPr/>
        </p:nvPicPr>
        <p:blipFill>
          <a:blip r:embed="rId3">
            <a:alphaModFix/>
          </a:blip>
          <a:stretch>
            <a:fillRect/>
          </a:stretch>
        </p:blipFill>
        <p:spPr>
          <a:xfrm>
            <a:off x="468275" y="1176125"/>
            <a:ext cx="11255438" cy="4863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p:nvPr/>
        </p:nvSpPr>
        <p:spPr>
          <a:xfrm>
            <a:off x="1905000" y="76201"/>
            <a:ext cx="8077200" cy="783300"/>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UNFPA – impact of differentiated rates, legacy and waivers vs. the standard rate</a:t>
            </a:r>
          </a:p>
        </p:txBody>
      </p:sp>
      <p:sp>
        <p:nvSpPr>
          <p:cNvPr id="381" name="Shape 381"/>
          <p:cNvSpPr txBox="1">
            <a:spLocks noGrp="1"/>
          </p:cNvSpPr>
          <p:nvPr>
            <p:ph type="sldNum" idx="12"/>
          </p:nvPr>
        </p:nvSpPr>
        <p:spPr>
          <a:xfrm>
            <a:off x="40386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pic>
        <p:nvPicPr>
          <p:cNvPr id="382" name="Shape 382"/>
          <p:cNvPicPr preferRelativeResize="0"/>
          <p:nvPr/>
        </p:nvPicPr>
        <p:blipFill>
          <a:blip r:embed="rId3">
            <a:alphaModFix/>
          </a:blip>
          <a:stretch>
            <a:fillRect/>
          </a:stretch>
        </p:blipFill>
        <p:spPr>
          <a:xfrm>
            <a:off x="433193" y="1243537"/>
            <a:ext cx="10877533" cy="46826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38200" y="365125"/>
            <a:ext cx="10515599" cy="1325562"/>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I</a:t>
            </a:r>
            <a:r>
              <a:rPr lang="en-US"/>
              <a:t>V</a:t>
            </a:r>
          </a:p>
        </p:txBody>
      </p:sp>
      <p:sp>
        <p:nvSpPr>
          <p:cNvPr id="388" name="Shape 388"/>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29</a:t>
            </a:fld>
            <a:endParaRPr lang="en-US" sz="1200">
              <a:solidFill>
                <a:srgbClr val="888888"/>
              </a:solidFill>
              <a:latin typeface="Calibri"/>
              <a:ea typeface="Calibri"/>
              <a:cs typeface="Calibri"/>
              <a:sym typeface="Calibri"/>
            </a:endParaRPr>
          </a:p>
        </p:txBody>
      </p:sp>
      <p:sp>
        <p:nvSpPr>
          <p:cNvPr id="389" name="Shape 389"/>
          <p:cNvSpPr txBox="1"/>
          <p:nvPr/>
        </p:nvSpPr>
        <p:spPr>
          <a:xfrm>
            <a:off x="2737425" y="2895600"/>
            <a:ext cx="67055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UNICEF specific details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536954" y="1372800"/>
            <a:ext cx="10268700" cy="5485200"/>
          </a:xfrm>
          <a:prstGeom prst="rect">
            <a:avLst/>
          </a:prstGeom>
          <a:noFill/>
          <a:ln>
            <a:noFill/>
          </a:ln>
        </p:spPr>
        <p:txBody>
          <a:bodyPr lIns="91425" tIns="45700" rIns="91425" bIns="45700" anchor="t" anchorCtr="0">
            <a:noAutofit/>
          </a:bodyPr>
          <a:lstStyle/>
          <a:p>
            <a:pPr marL="457200" marR="0" lvl="0" indent="0" algn="just" rtl="0">
              <a:lnSpc>
                <a:spcPct val="90000"/>
              </a:lnSpc>
              <a:spcBef>
                <a:spcPts val="500"/>
              </a:spcBef>
              <a:buNone/>
            </a:pPr>
            <a:r>
              <a:rPr lang="en-US" sz="1600" b="1" dirty="0"/>
              <a:t>Approach</a:t>
            </a:r>
          </a:p>
          <a:p>
            <a:pPr marL="457200" marR="0" lvl="0" indent="-330200" algn="just" rtl="0">
              <a:lnSpc>
                <a:spcPct val="90000"/>
              </a:lnSpc>
              <a:spcBef>
                <a:spcPts val="500"/>
              </a:spcBef>
              <a:buSzPct val="100000"/>
            </a:pPr>
            <a:r>
              <a:rPr lang="en-US" sz="1600" dirty="0"/>
              <a:t>A consideration of the need for an update of the Executive Board-document on the Road map to an integrated budget (DP-FPA/2010/1-E/ICEF/2010/AB/L.10 of July 19, 2010); a revision or confirmation of the list of critical cross cutting functions (that can be deducted from the cost recovery amounts); and a revision of the exceptions to the 8% ‘normal’ rate.</a:t>
            </a:r>
          </a:p>
          <a:p>
            <a:pPr marL="457200" marR="0" lvl="0" indent="-330200" algn="just" rtl="0">
              <a:lnSpc>
                <a:spcPct val="90000"/>
              </a:lnSpc>
              <a:spcBef>
                <a:spcPts val="500"/>
              </a:spcBef>
              <a:buSzPct val="100000"/>
            </a:pPr>
            <a:r>
              <a:rPr lang="en-US" sz="1600" dirty="0"/>
              <a:t>An assessment of the current cross-subsidy amounts and future trends with different funding scenarios (core / non-core trends) and its consequences on the cost recovery set-up and rates.</a:t>
            </a:r>
          </a:p>
          <a:p>
            <a:pPr marL="457200" marR="0" lvl="0" indent="-330200" algn="just" rtl="0">
              <a:lnSpc>
                <a:spcPct val="90000"/>
              </a:lnSpc>
              <a:spcBef>
                <a:spcPts val="500"/>
              </a:spcBef>
              <a:buSzPct val="100000"/>
            </a:pPr>
            <a:r>
              <a:rPr lang="en-US" sz="1600" dirty="0"/>
              <a:t>Development of different options for cost recovery, for example have the General Management Support (GMS) rate depend on the volume of the donation. An assessment whether government cost sharing arrangements (having low rates) cover the expenses they generate.</a:t>
            </a:r>
          </a:p>
          <a:p>
            <a:pPr marL="457200" marR="0" lvl="0" indent="-330200" algn="just" rtl="0">
              <a:lnSpc>
                <a:spcPct val="90000"/>
              </a:lnSpc>
              <a:spcBef>
                <a:spcPts val="500"/>
              </a:spcBef>
              <a:buSzPct val="100000"/>
            </a:pPr>
            <a:r>
              <a:rPr lang="en-US" sz="1600" dirty="0"/>
              <a:t>An assessment of the adequacy of cost recovery rates and proposed future options (or updates) for these rates.</a:t>
            </a:r>
          </a:p>
          <a:p>
            <a:pPr marL="457200" marR="0" lvl="0" indent="-330200" algn="just" rtl="0">
              <a:lnSpc>
                <a:spcPct val="90000"/>
              </a:lnSpc>
              <a:spcBef>
                <a:spcPts val="500"/>
              </a:spcBef>
              <a:buSzPct val="100000"/>
            </a:pPr>
            <a:r>
              <a:rPr lang="en-US" sz="1600" dirty="0"/>
              <a:t>Prepare an (updated) proposal for a cost recovery system to be presented to the board for decision, valid for the period 2018-2021, either identical across agencies or adjusted to the different agencies.</a:t>
            </a:r>
            <a:br>
              <a:rPr lang="en-US" sz="1600" dirty="0"/>
            </a:br>
            <a:r>
              <a:rPr lang="en-US" sz="1600" dirty="0"/>
              <a:t> </a:t>
            </a:r>
            <a:br>
              <a:rPr lang="en-US" sz="1600" dirty="0"/>
            </a:br>
            <a:r>
              <a:rPr lang="en-US" sz="1600" b="1" dirty="0"/>
              <a:t>Process</a:t>
            </a:r>
          </a:p>
          <a:p>
            <a:pPr marL="457200" marR="0" lvl="0" indent="-330200" algn="just" rtl="0">
              <a:lnSpc>
                <a:spcPct val="90000"/>
              </a:lnSpc>
              <a:spcBef>
                <a:spcPts val="500"/>
              </a:spcBef>
              <a:buSzPct val="100000"/>
            </a:pPr>
            <a:r>
              <a:rPr lang="en-US" sz="1600" dirty="0"/>
              <a:t>The joint briefings with the Executive boards planned for late May 2017 should include a presentation of and discussion on the proposed cost recovery system</a:t>
            </a:r>
          </a:p>
          <a:p>
            <a:pPr marL="457200" marR="0" lvl="0" indent="-330200" algn="just" rtl="0">
              <a:lnSpc>
                <a:spcPct val="90000"/>
              </a:lnSpc>
              <a:spcBef>
                <a:spcPts val="500"/>
              </a:spcBef>
              <a:buSzPct val="100000"/>
            </a:pPr>
            <a:r>
              <a:rPr lang="en-US" sz="1600" dirty="0"/>
              <a:t>The planned timeline should include proposed timing for a decision on the approach to the cost recovery system for the period 2018 – 2021.</a:t>
            </a:r>
          </a:p>
        </p:txBody>
      </p:sp>
      <p:sp>
        <p:nvSpPr>
          <p:cNvPr id="115" name="Shape 115"/>
          <p:cNvSpPr txBox="1">
            <a:spLocks noGrp="1"/>
          </p:cNvSpPr>
          <p:nvPr>
            <p:ph type="title"/>
          </p:nvPr>
        </p:nvSpPr>
        <p:spPr>
          <a:xfrm>
            <a:off x="306456" y="486562"/>
            <a:ext cx="11579087" cy="515925"/>
          </a:xfrm>
          <a:prstGeom prst="rect">
            <a:avLst/>
          </a:prstGeom>
          <a:noFill/>
          <a:ln>
            <a:noFill/>
          </a:ln>
        </p:spPr>
        <p:txBody>
          <a:bodyPr lIns="91425" tIns="45700" rIns="91425" bIns="45700" anchor="ctr" anchorCtr="0">
            <a:noAutofit/>
          </a:bodyPr>
          <a:lstStyle/>
          <a:p>
            <a:pPr lvl="0">
              <a:buSzPct val="25000"/>
            </a:pPr>
            <a:r>
              <a:rPr lang="en-US" sz="3200" i="0" u="none" strike="noStrike" cap="none" dirty="0">
                <a:solidFill>
                  <a:schemeClr val="tx1"/>
                </a:solidFill>
                <a:latin typeface="Calibri"/>
                <a:ea typeface="Calibri"/>
                <a:cs typeface="Calibri"/>
                <a:sym typeface="Calibri"/>
              </a:rPr>
              <a:t>Recap – 28 March EBs feedback on the “</a:t>
            </a:r>
            <a:r>
              <a:rPr lang="en-US" sz="3200" i="1" u="none" strike="noStrike" cap="none" dirty="0">
                <a:solidFill>
                  <a:schemeClr val="tx1"/>
                </a:solidFill>
                <a:sym typeface="Calibri"/>
              </a:rPr>
              <a:t>N</a:t>
            </a:r>
            <a:r>
              <a:rPr lang="en-US" sz="3200" i="1" dirty="0">
                <a:solidFill>
                  <a:schemeClr val="tx1"/>
                </a:solidFill>
              </a:rPr>
              <a:t>ote for the proposed way forward on cost recovery</a:t>
            </a:r>
            <a:r>
              <a:rPr lang="en-US" sz="3200" dirty="0">
                <a:solidFill>
                  <a:schemeClr val="tx1"/>
                </a:solidFill>
              </a:rPr>
              <a:t>”</a:t>
            </a:r>
            <a:endParaRPr lang="en-US" sz="3200" b="1" i="0" strike="noStrike" cap="none" dirty="0">
              <a:solidFill>
                <a:schemeClr val="tx1"/>
              </a:solidFill>
              <a:sym typeface="Calibri"/>
            </a:endParaRPr>
          </a:p>
        </p:txBody>
      </p:sp>
      <p:sp>
        <p:nvSpPr>
          <p:cNvPr id="116" name="Shape 116"/>
          <p:cNvSpPr txBox="1">
            <a:spLocks noGrp="1"/>
          </p:cNvSpPr>
          <p:nvPr>
            <p:ph type="sldNum" idx="12"/>
          </p:nvPr>
        </p:nvSpPr>
        <p:spPr>
          <a:xfrm>
            <a:off x="4038600" y="6356350"/>
            <a:ext cx="41148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p:nvPr/>
        </p:nvSpPr>
        <p:spPr>
          <a:xfrm>
            <a:off x="605424" y="76200"/>
            <a:ext cx="11255400" cy="783300"/>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UNICEF: Comparison current vs. potential adjusted methodology based on 2014-2017 IB) (in US$ Million)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30</a:t>
            </a:fld>
            <a:endParaRPr lang="en-US" sz="1200" b="0" i="0" u="none" strike="noStrike" cap="none">
              <a:solidFill>
                <a:srgbClr val="888888"/>
              </a:solidFill>
              <a:latin typeface="Calibri"/>
              <a:ea typeface="Calibri"/>
              <a:cs typeface="Calibri"/>
              <a:sym typeface="Calibri"/>
            </a:endParaRPr>
          </a:p>
        </p:txBody>
      </p:sp>
      <p:graphicFrame>
        <p:nvGraphicFramePr>
          <p:cNvPr id="4" name="Object 3"/>
          <p:cNvGraphicFramePr>
            <a:graphicFrameLocks noChangeAspect="1"/>
          </p:cNvGraphicFramePr>
          <p:nvPr>
            <p:extLst/>
          </p:nvPr>
        </p:nvGraphicFramePr>
        <p:xfrm>
          <a:off x="605424" y="723900"/>
          <a:ext cx="9655175" cy="5997575"/>
        </p:xfrm>
        <a:graphic>
          <a:graphicData uri="http://schemas.openxmlformats.org/presentationml/2006/ole">
            <mc:AlternateContent xmlns:mc="http://schemas.openxmlformats.org/markup-compatibility/2006">
              <mc:Choice xmlns:v="urn:schemas-microsoft-com:vml" Requires="v">
                <p:oleObj spid="_x0000_s1035" name="Worksheet" r:id="rId4" imgW="9654553" imgH="5996978" progId="Excel.Sheet.12">
                  <p:embed/>
                </p:oleObj>
              </mc:Choice>
              <mc:Fallback>
                <p:oleObj name="Worksheet" r:id="rId4" imgW="9654553" imgH="5996978" progId="Excel.Sheet.12">
                  <p:embed/>
                  <p:pic>
                    <p:nvPicPr>
                      <p:cNvPr id="0" name=""/>
                      <p:cNvPicPr/>
                      <p:nvPr/>
                    </p:nvPicPr>
                    <p:blipFill>
                      <a:blip r:embed="rId5"/>
                      <a:stretch>
                        <a:fillRect/>
                      </a:stretch>
                    </p:blipFill>
                    <p:spPr>
                      <a:xfrm>
                        <a:off x="605424" y="723900"/>
                        <a:ext cx="9655175" cy="5997575"/>
                      </a:xfrm>
                      <a:prstGeom prst="rect">
                        <a:avLst/>
                      </a:prstGeom>
                    </p:spPr>
                  </p:pic>
                </p:oleObj>
              </mc:Fallback>
            </mc:AlternateContent>
          </a:graphicData>
        </a:graphic>
      </p:graphicFrame>
    </p:spTree>
    <p:extLst>
      <p:ext uri="{BB962C8B-B14F-4D97-AF65-F5344CB8AC3E}">
        <p14:creationId xmlns:p14="http://schemas.microsoft.com/office/powerpoint/2010/main" val="1704515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814549" y="365125"/>
            <a:ext cx="10005900" cy="928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UNICEF Calculation of rate in line with approved formula in documents DP-FPA/2013/1–E/ICEF/2013/8</a:t>
            </a:r>
          </a:p>
        </p:txBody>
      </p:sp>
      <p:sp>
        <p:nvSpPr>
          <p:cNvPr id="402" name="Shape 402"/>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31</a:t>
            </a:fld>
            <a:endParaRPr lang="en-US" sz="120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934869" y="1046412"/>
            <a:ext cx="9496514" cy="5414542"/>
          </a:xfrm>
          <a:prstGeom prst="rect">
            <a:avLst/>
          </a:prstGeom>
        </p:spPr>
      </p:pic>
    </p:spTree>
    <p:extLst>
      <p:ext uri="{BB962C8B-B14F-4D97-AF65-F5344CB8AC3E}">
        <p14:creationId xmlns:p14="http://schemas.microsoft.com/office/powerpoint/2010/main" val="348858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32</a:t>
            </a:fld>
            <a:endParaRPr lang="en-US" sz="1200">
              <a:solidFill>
                <a:srgbClr val="888888"/>
              </a:solidFill>
              <a:latin typeface="Calibri"/>
              <a:ea typeface="Calibri"/>
              <a:cs typeface="Calibri"/>
              <a:sym typeface="Calibri"/>
            </a:endParaRPr>
          </a:p>
        </p:txBody>
      </p:sp>
      <p:sp>
        <p:nvSpPr>
          <p:cNvPr id="15" name="Shape 401"/>
          <p:cNvSpPr txBox="1">
            <a:spLocks noGrp="1"/>
          </p:cNvSpPr>
          <p:nvPr>
            <p:ph type="title"/>
          </p:nvPr>
        </p:nvSpPr>
        <p:spPr>
          <a:xfrm>
            <a:off x="754389" y="365125"/>
            <a:ext cx="10005900" cy="928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UNICEF Impact of differentiated rates vs standard (8%) in 2014-2016</a:t>
            </a:r>
          </a:p>
        </p:txBody>
      </p:sp>
      <p:pic>
        <p:nvPicPr>
          <p:cNvPr id="5" name="Picture 4"/>
          <p:cNvPicPr>
            <a:picLocks noChangeAspect="1"/>
          </p:cNvPicPr>
          <p:nvPr/>
        </p:nvPicPr>
        <p:blipFill>
          <a:blip r:embed="rId2"/>
          <a:stretch>
            <a:fillRect/>
          </a:stretch>
        </p:blipFill>
        <p:spPr>
          <a:xfrm>
            <a:off x="292743" y="1994871"/>
            <a:ext cx="11606513" cy="2868258"/>
          </a:xfrm>
          <a:prstGeom prst="rect">
            <a:avLst/>
          </a:prstGeom>
        </p:spPr>
      </p:pic>
    </p:spTree>
    <p:extLst>
      <p:ext uri="{BB962C8B-B14F-4D97-AF65-F5344CB8AC3E}">
        <p14:creationId xmlns:p14="http://schemas.microsoft.com/office/powerpoint/2010/main" val="357079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838200" y="365125"/>
            <a:ext cx="10515599" cy="1325562"/>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V</a:t>
            </a:r>
          </a:p>
        </p:txBody>
      </p:sp>
      <p:sp>
        <p:nvSpPr>
          <p:cNvPr id="409" name="Shape 409"/>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33</a:t>
            </a:fld>
            <a:endParaRPr lang="en-US" sz="1200">
              <a:solidFill>
                <a:srgbClr val="888888"/>
              </a:solidFill>
              <a:latin typeface="Calibri"/>
              <a:ea typeface="Calibri"/>
              <a:cs typeface="Calibri"/>
              <a:sym typeface="Calibri"/>
            </a:endParaRPr>
          </a:p>
        </p:txBody>
      </p:sp>
      <p:sp>
        <p:nvSpPr>
          <p:cNvPr id="410" name="Shape 410"/>
          <p:cNvSpPr txBox="1"/>
          <p:nvPr/>
        </p:nvSpPr>
        <p:spPr>
          <a:xfrm>
            <a:off x="2737425" y="2895600"/>
            <a:ext cx="67055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UN Women specific details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UN WOMEN</a:t>
            </a:r>
          </a:p>
        </p:txBody>
      </p:sp>
      <p:sp>
        <p:nvSpPr>
          <p:cNvPr id="417" name="Shape 417"/>
          <p:cNvSpPr txBox="1">
            <a:spLocks noGrp="1"/>
          </p:cNvSpPr>
          <p:nvPr>
            <p:ph type="body" idx="1"/>
          </p:nvPr>
        </p:nvSpPr>
        <p:spPr>
          <a:xfrm>
            <a:off x="838200" y="1589025"/>
            <a:ext cx="10729800" cy="4580400"/>
          </a:xfrm>
          <a:prstGeom prst="rect">
            <a:avLst/>
          </a:prstGeom>
        </p:spPr>
        <p:txBody>
          <a:bodyPr lIns="91425" tIns="91425" rIns="91425" bIns="91425" anchor="t" anchorCtr="0">
            <a:noAutofit/>
          </a:bodyPr>
          <a:lstStyle/>
          <a:p>
            <a:pPr lvl="0">
              <a:spcBef>
                <a:spcPts val="0"/>
              </a:spcBef>
              <a:buNone/>
            </a:pPr>
            <a:r>
              <a:rPr lang="en-US" sz="1400" dirty="0"/>
              <a:t> </a:t>
            </a:r>
            <a:r>
              <a:rPr lang="en-US" dirty="0"/>
              <a:t>UN Women has a formal normative mandate as established by its founding resolution 64/289. Normative leadership positions are funded from Assessed contributions and thus not included in the Institutional Budget unlike the other sister entities. These leadership positions include Executive Director (USG\ED), one of the two Deputy Executive Directors (ASG), Chief of Staff (D2). This alters the basis for comparison (where leadership is paid for by IB by other agencies), leading to a much higher rate for UN Women than other agencies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38200" y="365125"/>
            <a:ext cx="10515600" cy="788400"/>
          </a:xfrm>
          <a:prstGeom prst="rect">
            <a:avLst/>
          </a:prstGeom>
        </p:spPr>
        <p:txBody>
          <a:bodyPr lIns="91425" tIns="91425" rIns="91425" bIns="91425" anchor="ctr" anchorCtr="0">
            <a:noAutofit/>
          </a:bodyPr>
          <a:lstStyle/>
          <a:p>
            <a:pPr lvl="0" rtl="0">
              <a:lnSpc>
                <a:spcPct val="100000"/>
              </a:lnSpc>
              <a:spcBef>
                <a:spcPts val="0"/>
              </a:spcBef>
              <a:buClr>
                <a:schemeClr val="dk1"/>
              </a:buClr>
              <a:buSzPct val="25000"/>
              <a:buFont typeface="Arial"/>
              <a:buNone/>
            </a:pPr>
            <a:r>
              <a:rPr lang="en-US" sz="1800" b="1"/>
              <a:t>UN Women: Comparison current vs. potential adjusted methodology (based on 2018-2019 IB) (in US$ Million)</a:t>
            </a:r>
          </a:p>
          <a:p>
            <a:pPr lvl="0">
              <a:spcBef>
                <a:spcPts val="0"/>
              </a:spcBef>
              <a:buNone/>
            </a:pPr>
            <a:endParaRPr/>
          </a:p>
        </p:txBody>
      </p:sp>
      <p:pic>
        <p:nvPicPr>
          <p:cNvPr id="4" name="Picture 3"/>
          <p:cNvPicPr>
            <a:picLocks noChangeAspect="1"/>
          </p:cNvPicPr>
          <p:nvPr/>
        </p:nvPicPr>
        <p:blipFill>
          <a:blip r:embed="rId3"/>
          <a:stretch>
            <a:fillRect/>
          </a:stretch>
        </p:blipFill>
        <p:spPr>
          <a:xfrm>
            <a:off x="911352" y="769850"/>
            <a:ext cx="10515600" cy="5695949"/>
          </a:xfrm>
          <a:prstGeom prst="rect">
            <a:avLst/>
          </a:prstGeom>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800" b="0" i="0" u="none" strike="noStrike" cap="none">
                <a:solidFill>
                  <a:schemeClr val="dk1"/>
                </a:solidFill>
                <a:latin typeface="Calibri"/>
                <a:ea typeface="Calibri"/>
                <a:cs typeface="Calibri"/>
                <a:sym typeface="Calibri"/>
              </a:rPr>
              <a:t>UN Women Calculation of rate in line with approved formula in documents DP-FPA/2013/1–E/ICEF/2013/8</a:t>
            </a:r>
          </a:p>
        </p:txBody>
      </p:sp>
      <p:sp>
        <p:nvSpPr>
          <p:cNvPr id="430" name="Shape 430"/>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36</a:t>
            </a:fld>
            <a:endParaRPr lang="en-US" sz="1200">
              <a:solidFill>
                <a:srgbClr val="888888"/>
              </a:solidFill>
              <a:latin typeface="Calibri"/>
              <a:ea typeface="Calibri"/>
              <a:cs typeface="Calibri"/>
              <a:sym typeface="Calibri"/>
            </a:endParaRPr>
          </a:p>
        </p:txBody>
      </p:sp>
      <p:sp>
        <p:nvSpPr>
          <p:cNvPr id="431" name="Shape 431"/>
          <p:cNvSpPr txBox="1"/>
          <p:nvPr/>
        </p:nvSpPr>
        <p:spPr>
          <a:xfrm>
            <a:off x="2040175" y="2746075"/>
            <a:ext cx="8264100" cy="9642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432" name="Shape 432"/>
          <p:cNvPicPr preferRelativeResize="0"/>
          <p:nvPr/>
        </p:nvPicPr>
        <p:blipFill>
          <a:blip r:embed="rId3">
            <a:alphaModFix/>
          </a:blip>
          <a:stretch>
            <a:fillRect/>
          </a:stretch>
        </p:blipFill>
        <p:spPr>
          <a:xfrm>
            <a:off x="1251075" y="1351425"/>
            <a:ext cx="9053200" cy="50049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1981199" y="533400"/>
            <a:ext cx="8628600" cy="6183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UN Women Effective indirect cost recovery rates 2014</a:t>
            </a:r>
            <a:r>
              <a:rPr lang="en-US" sz="2400"/>
              <a:t>, </a:t>
            </a:r>
            <a:r>
              <a:rPr lang="en-US" sz="2400" b="0" i="0" u="none" strike="noStrike" cap="none">
                <a:solidFill>
                  <a:schemeClr val="dk1"/>
                </a:solidFill>
                <a:latin typeface="Calibri"/>
                <a:ea typeface="Calibri"/>
                <a:cs typeface="Calibri"/>
                <a:sym typeface="Calibri"/>
              </a:rPr>
              <a:t>2015 &amp; 2016</a:t>
            </a:r>
          </a:p>
        </p:txBody>
      </p:sp>
      <p:sp>
        <p:nvSpPr>
          <p:cNvPr id="438" name="Shape 438"/>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graphicFrame>
        <p:nvGraphicFramePr>
          <p:cNvPr id="439" name="Shape 439"/>
          <p:cNvGraphicFramePr/>
          <p:nvPr/>
        </p:nvGraphicFramePr>
        <p:xfrm>
          <a:off x="1962450" y="1523775"/>
          <a:ext cx="8267100" cy="2984775"/>
        </p:xfrm>
        <a:graphic>
          <a:graphicData uri="http://schemas.openxmlformats.org/drawingml/2006/table">
            <a:tbl>
              <a:tblPr>
                <a:noFill/>
                <a:tableStyleId>{0134F324-5884-4D1C-BE76-F7D5AFBF8F5F}</a:tableStyleId>
              </a:tblPr>
              <a:tblGrid>
                <a:gridCol w="1106900">
                  <a:extLst>
                    <a:ext uri="{9D8B030D-6E8A-4147-A177-3AD203B41FA5}">
                      <a16:colId xmlns:a16="http://schemas.microsoft.com/office/drawing/2014/main" val="20000"/>
                    </a:ext>
                  </a:extLst>
                </a:gridCol>
                <a:gridCol w="2594275">
                  <a:extLst>
                    <a:ext uri="{9D8B030D-6E8A-4147-A177-3AD203B41FA5}">
                      <a16:colId xmlns:a16="http://schemas.microsoft.com/office/drawing/2014/main" val="20001"/>
                    </a:ext>
                  </a:extLst>
                </a:gridCol>
                <a:gridCol w="2732625">
                  <a:extLst>
                    <a:ext uri="{9D8B030D-6E8A-4147-A177-3AD203B41FA5}">
                      <a16:colId xmlns:a16="http://schemas.microsoft.com/office/drawing/2014/main" val="20002"/>
                    </a:ext>
                  </a:extLst>
                </a:gridCol>
                <a:gridCol w="1833300">
                  <a:extLst>
                    <a:ext uri="{9D8B030D-6E8A-4147-A177-3AD203B41FA5}">
                      <a16:colId xmlns:a16="http://schemas.microsoft.com/office/drawing/2014/main" val="20003"/>
                    </a:ext>
                  </a:extLst>
                </a:gridCol>
              </a:tblGrid>
              <a:tr h="925425">
                <a:tc>
                  <a:txBody>
                    <a:bodyPr/>
                    <a:lstStyle/>
                    <a:p>
                      <a:pPr lvl="0" algn="ctr" rtl="0">
                        <a:spcBef>
                          <a:spcPts val="0"/>
                        </a:spcBef>
                        <a:buNone/>
                      </a:pPr>
                      <a:r>
                        <a:rPr lang="en-US"/>
                        <a:t>Year </a:t>
                      </a:r>
                    </a:p>
                  </a:txBody>
                  <a:tcPr marL="91425" marR="91425" marT="91425" marB="91425"/>
                </a:tc>
                <a:tc>
                  <a:txBody>
                    <a:bodyPr/>
                    <a:lstStyle/>
                    <a:p>
                      <a:pPr lvl="0" algn="ctr" rtl="0">
                        <a:spcBef>
                          <a:spcPts val="0"/>
                        </a:spcBef>
                        <a:buNone/>
                      </a:pPr>
                      <a:r>
                        <a:rPr lang="en-US"/>
                        <a:t> Collected Revenue (A) </a:t>
                      </a:r>
                    </a:p>
                  </a:txBody>
                  <a:tcPr marL="91425" marR="91425" marT="91425" marB="91425"/>
                </a:tc>
                <a:tc>
                  <a:txBody>
                    <a:bodyPr/>
                    <a:lstStyle/>
                    <a:p>
                      <a:pPr lvl="0" algn="ctr" rtl="0">
                        <a:spcBef>
                          <a:spcPts val="0"/>
                        </a:spcBef>
                        <a:buNone/>
                      </a:pPr>
                      <a:r>
                        <a:rPr lang="en-US"/>
                        <a:t>Support cost Recorded (B)</a:t>
                      </a:r>
                    </a:p>
                  </a:txBody>
                  <a:tcPr marL="91425" marR="91425" marT="91425" marB="91425"/>
                </a:tc>
                <a:tc>
                  <a:txBody>
                    <a:bodyPr/>
                    <a:lstStyle/>
                    <a:p>
                      <a:pPr lvl="0" algn="ctr" rtl="0">
                        <a:spcBef>
                          <a:spcPts val="0"/>
                        </a:spcBef>
                        <a:buNone/>
                      </a:pPr>
                      <a:r>
                        <a:rPr lang="en-US"/>
                        <a:t>Effective Rate (B/A)</a:t>
                      </a:r>
                    </a:p>
                  </a:txBody>
                  <a:tcPr marL="91425" marR="91425" marT="91425" marB="91425"/>
                </a:tc>
                <a:extLst>
                  <a:ext uri="{0D108BD9-81ED-4DB2-BD59-A6C34878D82A}">
                    <a16:rowId xmlns:a16="http://schemas.microsoft.com/office/drawing/2014/main" val="10000"/>
                  </a:ext>
                </a:extLst>
              </a:tr>
              <a:tr h="686450">
                <a:tc>
                  <a:txBody>
                    <a:bodyPr/>
                    <a:lstStyle/>
                    <a:p>
                      <a:pPr lvl="0" algn="r" rtl="0">
                        <a:lnSpc>
                          <a:spcPct val="115000"/>
                        </a:lnSpc>
                        <a:spcBef>
                          <a:spcPts val="0"/>
                        </a:spcBef>
                        <a:buNone/>
                      </a:pPr>
                      <a:r>
                        <a:rPr lang="en-US"/>
                        <a:t>2014</a:t>
                      </a:r>
                    </a:p>
                  </a:txBody>
                  <a:tcPr marL="91425" marR="91425" marT="91425" marB="91425"/>
                </a:tc>
                <a:tc>
                  <a:txBody>
                    <a:bodyPr/>
                    <a:lstStyle/>
                    <a:p>
                      <a:pPr lvl="0" rtl="0">
                        <a:spcBef>
                          <a:spcPts val="0"/>
                        </a:spcBef>
                        <a:buNone/>
                      </a:pPr>
                      <a:r>
                        <a:rPr lang="en-US"/>
                        <a:t>             146,110,705.37</a:t>
                      </a:r>
                    </a:p>
                  </a:txBody>
                  <a:tcPr marL="91425" marR="91425" marT="91425" marB="91425"/>
                </a:tc>
                <a:tc>
                  <a:txBody>
                    <a:bodyPr/>
                    <a:lstStyle/>
                    <a:p>
                      <a:pPr lvl="0" rtl="0">
                        <a:spcBef>
                          <a:spcPts val="0"/>
                        </a:spcBef>
                        <a:buNone/>
                      </a:pPr>
                      <a:r>
                        <a:rPr lang="en-US"/>
                        <a:t>                10,367,460.42</a:t>
                      </a:r>
                    </a:p>
                  </a:txBody>
                  <a:tcPr marL="91425" marR="91425" marT="91425" marB="91425"/>
                </a:tc>
                <a:tc>
                  <a:txBody>
                    <a:bodyPr/>
                    <a:lstStyle/>
                    <a:p>
                      <a:pPr lvl="0" algn="r" rtl="0">
                        <a:lnSpc>
                          <a:spcPct val="115000"/>
                        </a:lnSpc>
                        <a:spcBef>
                          <a:spcPts val="0"/>
                        </a:spcBef>
                        <a:buNone/>
                      </a:pPr>
                      <a:r>
                        <a:rPr lang="en-US"/>
                        <a:t>7.10%</a:t>
                      </a:r>
                    </a:p>
                  </a:txBody>
                  <a:tcPr marL="91425" marR="91425" marT="91425" marB="91425"/>
                </a:tc>
                <a:extLst>
                  <a:ext uri="{0D108BD9-81ED-4DB2-BD59-A6C34878D82A}">
                    <a16:rowId xmlns:a16="http://schemas.microsoft.com/office/drawing/2014/main" val="10001"/>
                  </a:ext>
                </a:extLst>
              </a:tr>
              <a:tr h="686450">
                <a:tc>
                  <a:txBody>
                    <a:bodyPr/>
                    <a:lstStyle/>
                    <a:p>
                      <a:pPr lvl="0" algn="r" rtl="0">
                        <a:lnSpc>
                          <a:spcPct val="115000"/>
                        </a:lnSpc>
                        <a:spcBef>
                          <a:spcPts val="0"/>
                        </a:spcBef>
                        <a:buNone/>
                      </a:pPr>
                      <a:r>
                        <a:rPr lang="en-US"/>
                        <a:t>2015</a:t>
                      </a:r>
                    </a:p>
                  </a:txBody>
                  <a:tcPr marL="91425" marR="91425" marT="91425" marB="91425"/>
                </a:tc>
                <a:tc>
                  <a:txBody>
                    <a:bodyPr/>
                    <a:lstStyle/>
                    <a:p>
                      <a:pPr lvl="0" rtl="0">
                        <a:spcBef>
                          <a:spcPts val="0"/>
                        </a:spcBef>
                        <a:buNone/>
                      </a:pPr>
                      <a:r>
                        <a:rPr lang="en-US"/>
                        <a:t>             165,030,949.79</a:t>
                      </a:r>
                    </a:p>
                  </a:txBody>
                  <a:tcPr marL="91425" marR="91425" marT="91425" marB="91425"/>
                </a:tc>
                <a:tc>
                  <a:txBody>
                    <a:bodyPr/>
                    <a:lstStyle/>
                    <a:p>
                      <a:pPr lvl="0" rtl="0">
                        <a:spcBef>
                          <a:spcPts val="0"/>
                        </a:spcBef>
                        <a:buNone/>
                      </a:pPr>
                      <a:r>
                        <a:rPr lang="en-US"/>
                        <a:t>                11,529,076.89</a:t>
                      </a:r>
                    </a:p>
                  </a:txBody>
                  <a:tcPr marL="91425" marR="91425" marT="91425" marB="91425"/>
                </a:tc>
                <a:tc>
                  <a:txBody>
                    <a:bodyPr/>
                    <a:lstStyle/>
                    <a:p>
                      <a:pPr lvl="0" algn="r" rtl="0">
                        <a:lnSpc>
                          <a:spcPct val="115000"/>
                        </a:lnSpc>
                        <a:spcBef>
                          <a:spcPts val="0"/>
                        </a:spcBef>
                        <a:buNone/>
                      </a:pPr>
                      <a:r>
                        <a:rPr lang="en-US"/>
                        <a:t>6.99%</a:t>
                      </a:r>
                    </a:p>
                  </a:txBody>
                  <a:tcPr marL="91425" marR="91425" marT="91425" marB="91425"/>
                </a:tc>
                <a:extLst>
                  <a:ext uri="{0D108BD9-81ED-4DB2-BD59-A6C34878D82A}">
                    <a16:rowId xmlns:a16="http://schemas.microsoft.com/office/drawing/2014/main" val="10002"/>
                  </a:ext>
                </a:extLst>
              </a:tr>
              <a:tr h="686450">
                <a:tc>
                  <a:txBody>
                    <a:bodyPr/>
                    <a:lstStyle/>
                    <a:p>
                      <a:pPr lvl="0" algn="r" rtl="0">
                        <a:lnSpc>
                          <a:spcPct val="115000"/>
                        </a:lnSpc>
                        <a:spcBef>
                          <a:spcPts val="0"/>
                        </a:spcBef>
                        <a:buNone/>
                      </a:pPr>
                      <a:r>
                        <a:rPr lang="en-US"/>
                        <a:t>2016</a:t>
                      </a:r>
                    </a:p>
                  </a:txBody>
                  <a:tcPr marL="91425" marR="91425" marT="91425" marB="91425"/>
                </a:tc>
                <a:tc>
                  <a:txBody>
                    <a:bodyPr/>
                    <a:lstStyle/>
                    <a:p>
                      <a:pPr lvl="0" rtl="0">
                        <a:spcBef>
                          <a:spcPts val="0"/>
                        </a:spcBef>
                        <a:buNone/>
                      </a:pPr>
                      <a:r>
                        <a:rPr lang="en-US"/>
                        <a:t>             176,633,568.90</a:t>
                      </a:r>
                    </a:p>
                  </a:txBody>
                  <a:tcPr marL="91425" marR="91425" marT="91425" marB="91425"/>
                </a:tc>
                <a:tc>
                  <a:txBody>
                    <a:bodyPr/>
                    <a:lstStyle/>
                    <a:p>
                      <a:pPr lvl="0" rtl="0">
                        <a:spcBef>
                          <a:spcPts val="0"/>
                        </a:spcBef>
                        <a:buNone/>
                      </a:pPr>
                      <a:r>
                        <a:rPr lang="en-US"/>
                        <a:t>                12,603,540.34</a:t>
                      </a:r>
                    </a:p>
                  </a:txBody>
                  <a:tcPr marL="91425" marR="91425" marT="91425" marB="91425"/>
                </a:tc>
                <a:tc>
                  <a:txBody>
                    <a:bodyPr/>
                    <a:lstStyle/>
                    <a:p>
                      <a:pPr lvl="0" algn="r" rtl="0">
                        <a:lnSpc>
                          <a:spcPct val="115000"/>
                        </a:lnSpc>
                        <a:spcBef>
                          <a:spcPts val="0"/>
                        </a:spcBef>
                        <a:buNone/>
                      </a:pPr>
                      <a:r>
                        <a:rPr lang="en-US"/>
                        <a:t>7.14%</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838200" y="365125"/>
            <a:ext cx="10515599" cy="1325562"/>
          </a:xfrm>
          <a:prstGeom prst="rect">
            <a:avLst/>
          </a:prstGeom>
          <a:noFill/>
          <a:ln>
            <a:noFill/>
          </a:ln>
        </p:spPr>
        <p:txBody>
          <a:bodyPr lIns="91400" tIns="45700" rIns="91400"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Annex VI</a:t>
            </a:r>
          </a:p>
        </p:txBody>
      </p:sp>
      <p:sp>
        <p:nvSpPr>
          <p:cNvPr id="445" name="Shape 445"/>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38</a:t>
            </a:fld>
            <a:endParaRPr lang="en-US" sz="1200">
              <a:solidFill>
                <a:srgbClr val="888888"/>
              </a:solidFill>
              <a:latin typeface="Calibri"/>
              <a:ea typeface="Calibri"/>
              <a:cs typeface="Calibri"/>
              <a:sym typeface="Calibri"/>
            </a:endParaRPr>
          </a:p>
        </p:txBody>
      </p:sp>
      <p:sp>
        <p:nvSpPr>
          <p:cNvPr id="446" name="Shape 446"/>
          <p:cNvSpPr txBox="1"/>
          <p:nvPr/>
        </p:nvSpPr>
        <p:spPr>
          <a:xfrm>
            <a:off x="2737425" y="2895600"/>
            <a:ext cx="6705599"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UNDP specific details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150" y="243840"/>
            <a:ext cx="11984121" cy="6408328"/>
          </a:xfrm>
          <a:prstGeom prst="rect">
            <a:avLst/>
          </a:prstGeom>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68867" y="400149"/>
            <a:ext cx="10515600" cy="8079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solidFill>
                  <a:schemeClr val="dk1"/>
                </a:solidFill>
              </a:rPr>
              <a:t>Role of Regular (core) Resources </a:t>
            </a:r>
          </a:p>
        </p:txBody>
      </p:sp>
      <p:sp>
        <p:nvSpPr>
          <p:cNvPr id="134" name="Shape 134"/>
          <p:cNvSpPr txBox="1">
            <a:spLocks noGrp="1"/>
          </p:cNvSpPr>
          <p:nvPr>
            <p:ph type="body" idx="1"/>
          </p:nvPr>
        </p:nvSpPr>
        <p:spPr>
          <a:xfrm>
            <a:off x="502290" y="1390612"/>
            <a:ext cx="11226600" cy="5148300"/>
          </a:xfrm>
          <a:prstGeom prst="rect">
            <a:avLst/>
          </a:prstGeom>
          <a:noFill/>
          <a:ln>
            <a:noFill/>
          </a:ln>
        </p:spPr>
        <p:txBody>
          <a:bodyPr lIns="91425" tIns="45700" rIns="91425" bIns="45700" anchor="t" anchorCtr="0">
            <a:noAutofit/>
          </a:bodyPr>
          <a:lstStyle/>
          <a:p>
            <a:pPr marL="228600" marR="0" lvl="0" indent="-191135" algn="l" rtl="0">
              <a:lnSpc>
                <a:spcPct val="70000"/>
              </a:lnSpc>
              <a:spcBef>
                <a:spcPts val="0"/>
              </a:spcBef>
              <a:spcAft>
                <a:spcPts val="0"/>
              </a:spcAft>
              <a:buClr>
                <a:schemeClr val="dk1"/>
              </a:buClr>
              <a:buSzPct val="100000"/>
              <a:buFont typeface="Arial"/>
            </a:pPr>
            <a:r>
              <a:rPr lang="en-US" sz="2000" b="1" i="0" u="none" strike="noStrike" cap="none" dirty="0">
                <a:solidFill>
                  <a:schemeClr val="tx1"/>
                </a:solidFill>
              </a:rPr>
              <a:t>The QCPR emphasizes two critical concepts:</a:t>
            </a:r>
          </a:p>
          <a:p>
            <a:pPr marL="914400" indent="-355600">
              <a:lnSpc>
                <a:spcPct val="70000"/>
              </a:lnSpc>
              <a:spcBef>
                <a:spcPts val="500"/>
              </a:spcBef>
            </a:pPr>
            <a:r>
              <a:rPr lang="en-US" sz="2000" dirty="0">
                <a:solidFill>
                  <a:schemeClr val="tx1"/>
                </a:solidFill>
              </a:rPr>
              <a:t>Core (regular) resources form the bedrock of UN operational activities for development, owing to their untied nature.</a:t>
            </a:r>
          </a:p>
          <a:p>
            <a:pPr marL="914400" marR="0" lvl="0" indent="-355600" algn="l" rtl="0">
              <a:lnSpc>
                <a:spcPct val="70000"/>
              </a:lnSpc>
              <a:spcBef>
                <a:spcPts val="500"/>
              </a:spcBef>
              <a:spcAft>
                <a:spcPts val="0"/>
              </a:spcAft>
              <a:buSzPct val="100000"/>
            </a:pPr>
            <a:r>
              <a:rPr lang="en-US" sz="2000" dirty="0">
                <a:solidFill>
                  <a:schemeClr val="tx1"/>
                </a:solidFill>
              </a:rPr>
              <a:t>R</a:t>
            </a:r>
            <a:r>
              <a:rPr lang="en-US" sz="2000" b="0" i="0" u="none" strike="noStrike" cap="none" dirty="0">
                <a:solidFill>
                  <a:schemeClr val="tx1"/>
                </a:solidFill>
                <a:sym typeface="Calibri"/>
              </a:rPr>
              <a:t>egular resources should not subsidize other resources (need for full proportional cost recovery)</a:t>
            </a:r>
          </a:p>
          <a:p>
            <a:pPr marL="228600" marR="0" lvl="0" indent="-191135" algn="l" rtl="0">
              <a:lnSpc>
                <a:spcPct val="70000"/>
              </a:lnSpc>
              <a:spcBef>
                <a:spcPts val="1000"/>
              </a:spcBef>
              <a:spcAft>
                <a:spcPts val="0"/>
              </a:spcAft>
              <a:buClr>
                <a:schemeClr val="dk1"/>
              </a:buClr>
              <a:buSzPct val="100000"/>
              <a:buFont typeface="Arial"/>
            </a:pPr>
            <a:r>
              <a:rPr lang="en-US" sz="2000" b="1" dirty="0">
                <a:solidFill>
                  <a:schemeClr val="tx1"/>
                </a:solidFill>
              </a:rPr>
              <a:t>These concepts guide the current methodology and the options presented.</a:t>
            </a:r>
          </a:p>
          <a:p>
            <a:pPr indent="-191135">
              <a:lnSpc>
                <a:spcPct val="70000"/>
              </a:lnSpc>
            </a:pPr>
            <a:r>
              <a:rPr lang="en-US" sz="2000" b="1" i="0" u="none" strike="noStrike" cap="none" dirty="0">
                <a:solidFill>
                  <a:schemeClr val="tx1"/>
                </a:solidFill>
              </a:rPr>
              <a:t>There is a difference in the role of core and non-core. </a:t>
            </a:r>
            <a:r>
              <a:rPr lang="en-US" sz="2000" dirty="0">
                <a:solidFill>
                  <a:schemeClr val="tx1"/>
                </a:solidFill>
              </a:rPr>
              <a:t>The role of core includes support to Member States in the establishment and implementation of UN norms and standards, as opposed to a project implementation agency.</a:t>
            </a:r>
            <a:endParaRPr lang="en-US" sz="2000" b="1" dirty="0">
              <a:solidFill>
                <a:schemeClr val="tx1"/>
              </a:solidFill>
            </a:endParaRPr>
          </a:p>
          <a:p>
            <a:pPr lvl="0" indent="-191135">
              <a:lnSpc>
                <a:spcPct val="70000"/>
              </a:lnSpc>
            </a:pPr>
            <a:r>
              <a:rPr lang="en-US" sz="2000" b="1" dirty="0">
                <a:solidFill>
                  <a:schemeClr val="tx1"/>
                </a:solidFill>
              </a:rPr>
              <a:t>There is a need </a:t>
            </a:r>
            <a:r>
              <a:rPr lang="en-US" sz="2000" b="1" i="0" u="none" strike="noStrike" cap="none" dirty="0">
                <a:solidFill>
                  <a:schemeClr val="tx1"/>
                </a:solidFill>
              </a:rPr>
              <a:t>to ensure that a minimum level of specific </a:t>
            </a:r>
            <a:r>
              <a:rPr lang="en-US" sz="2000" b="1" dirty="0">
                <a:solidFill>
                  <a:schemeClr val="tx1"/>
                </a:solidFill>
              </a:rPr>
              <a:t>essential</a:t>
            </a:r>
            <a:r>
              <a:rPr lang="en-US" sz="2000" b="1" i="0" u="none" strike="noStrike" cap="none" dirty="0">
                <a:solidFill>
                  <a:schemeClr val="tx1"/>
                </a:solidFill>
              </a:rPr>
              <a:t> functions be funded from the core.</a:t>
            </a:r>
            <a:r>
              <a:rPr lang="en-US" sz="2000" b="1" dirty="0">
                <a:solidFill>
                  <a:schemeClr val="tx1"/>
                </a:solidFill>
              </a:rPr>
              <a:t> These functions would </a:t>
            </a:r>
            <a:r>
              <a:rPr lang="en-US" sz="2000" b="1" i="0" u="none" strike="noStrike" cap="none" dirty="0">
                <a:solidFill>
                  <a:schemeClr val="tx1"/>
                </a:solidFill>
              </a:rPr>
              <a:t>thus not </a:t>
            </a:r>
            <a:r>
              <a:rPr lang="en-US" sz="2000" b="1" dirty="0">
                <a:solidFill>
                  <a:schemeClr val="tx1"/>
                </a:solidFill>
              </a:rPr>
              <a:t>be s</a:t>
            </a:r>
            <a:r>
              <a:rPr lang="en-US" sz="2000" b="1" i="0" u="none" strike="noStrike" cap="none" dirty="0">
                <a:solidFill>
                  <a:schemeClr val="tx1"/>
                </a:solidFill>
              </a:rPr>
              <a:t>ubject to cost recovery</a:t>
            </a:r>
            <a:r>
              <a:rPr lang="en-US" sz="2000" b="1" dirty="0">
                <a:solidFill>
                  <a:schemeClr val="tx1"/>
                </a:solidFill>
              </a:rPr>
              <a:t>, and would include:</a:t>
            </a:r>
          </a:p>
          <a:p>
            <a:pPr marL="914400" lvl="0" indent="-355600" algn="just" rtl="0">
              <a:lnSpc>
                <a:spcPct val="107000"/>
              </a:lnSpc>
              <a:spcBef>
                <a:spcPts val="0"/>
              </a:spcBef>
              <a:buSzPct val="100000"/>
            </a:pPr>
            <a:r>
              <a:rPr lang="en-US" sz="2000" dirty="0">
                <a:solidFill>
                  <a:schemeClr val="tx1"/>
                </a:solidFill>
              </a:rPr>
              <a:t>functions mandated to benefit the broader UN development system; and</a:t>
            </a:r>
          </a:p>
          <a:p>
            <a:pPr marL="914400" lvl="0" indent="-355600" algn="just" rtl="0">
              <a:lnSpc>
                <a:spcPct val="107000"/>
              </a:lnSpc>
              <a:spcBef>
                <a:spcPts val="0"/>
              </a:spcBef>
              <a:buSzPct val="100000"/>
            </a:pPr>
            <a:r>
              <a:rPr lang="en-US" sz="2000" dirty="0">
                <a:solidFill>
                  <a:schemeClr val="tx1"/>
                </a:solidFill>
              </a:rPr>
              <a:t>functions related to establishing and implementing UN norms and standards across programmatic and institutional areas of work of each agency</a:t>
            </a:r>
          </a:p>
          <a:p>
            <a:pPr marL="914400" lvl="0" indent="-355600" algn="just" rtl="0">
              <a:lnSpc>
                <a:spcPct val="107000"/>
              </a:lnSpc>
              <a:spcBef>
                <a:spcPts val="0"/>
              </a:spcBef>
              <a:buSzPct val="100000"/>
            </a:pPr>
            <a:endParaRPr lang="en-US" sz="2000" dirty="0">
              <a:solidFill>
                <a:schemeClr val="tx1"/>
              </a:solidFill>
            </a:endParaRPr>
          </a:p>
          <a:p>
            <a:pPr indent="-191135">
              <a:lnSpc>
                <a:spcPct val="70000"/>
              </a:lnSpc>
            </a:pPr>
            <a:r>
              <a:rPr lang="en-US" sz="2000" b="1" dirty="0">
                <a:solidFill>
                  <a:schemeClr val="tx1"/>
                </a:solidFill>
              </a:rPr>
              <a:t>Subsequently, core resources will be used for funding of programmatic activities and the proportional share of the institutional budget, noting its synergistic and complementary nature to the </a:t>
            </a:r>
            <a:r>
              <a:rPr lang="en-US" sz="2000" b="1" dirty="0" err="1">
                <a:solidFill>
                  <a:schemeClr val="tx1"/>
                </a:solidFill>
              </a:rPr>
              <a:t>programme</a:t>
            </a:r>
            <a:r>
              <a:rPr lang="en-US" sz="2000" b="1" dirty="0">
                <a:solidFill>
                  <a:schemeClr val="tx1"/>
                </a:solidFill>
              </a:rPr>
              <a:t> activities.</a:t>
            </a:r>
          </a:p>
          <a:p>
            <a:pPr marL="37465" indent="0">
              <a:lnSpc>
                <a:spcPct val="70000"/>
              </a:lnSpc>
              <a:buNone/>
            </a:pPr>
            <a:endParaRPr lang="en-US" sz="2000" b="1" dirty="0">
              <a:solidFill>
                <a:srgbClr val="FF0000"/>
              </a:solidFill>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40</a:t>
            </a:fld>
            <a:endParaRPr lang="en-US" sz="1200">
              <a:solidFill>
                <a:srgbClr val="888888"/>
              </a:solidFill>
              <a:latin typeface="Calibri"/>
              <a:ea typeface="Calibri"/>
              <a:cs typeface="Calibri"/>
              <a:sym typeface="Calibri"/>
            </a:endParaRPr>
          </a:p>
        </p:txBody>
      </p:sp>
      <p:graphicFrame>
        <p:nvGraphicFramePr>
          <p:cNvPr id="458" name="Shape 458"/>
          <p:cNvGraphicFramePr/>
          <p:nvPr/>
        </p:nvGraphicFramePr>
        <p:xfrm>
          <a:off x="718543" y="6153150"/>
          <a:ext cx="7154875" cy="203200"/>
        </p:xfrm>
        <a:graphic>
          <a:graphicData uri="http://schemas.openxmlformats.org/drawingml/2006/table">
            <a:tbl>
              <a:tblPr>
                <a:noFill/>
                <a:tableStyleId>{D9408169-96E8-4B55-AB6F-A6A28284DE1B}</a:tableStyleId>
              </a:tblPr>
              <a:tblGrid>
                <a:gridCol w="7154875">
                  <a:extLst>
                    <a:ext uri="{9D8B030D-6E8A-4147-A177-3AD203B41FA5}">
                      <a16:colId xmlns:a16="http://schemas.microsoft.com/office/drawing/2014/main" val="20000"/>
                    </a:ext>
                  </a:extLst>
                </a:gridCol>
              </a:tblGrid>
              <a:tr h="203200">
                <a:tc>
                  <a:txBody>
                    <a:bodyPr/>
                    <a:lstStyle/>
                    <a:p>
                      <a:pPr marL="0" marR="0" lvl="0" indent="0" algn="l" rtl="0">
                        <a:spcBef>
                          <a:spcPts val="0"/>
                        </a:spcBef>
                        <a:buSzPct val="25000"/>
                        <a:buNone/>
                      </a:pPr>
                      <a:r>
                        <a:rPr lang="en-US" sz="800" u="none" strike="noStrike"/>
                        <a:t>(*) Based on data reported in UNDP ARFS for 2014 and 2015 in annexes 1&amp;2,  net of GLOC and in-kind contributions</a:t>
                      </a:r>
                    </a:p>
                  </a:txBody>
                  <a:tcPr marL="12700" marR="12700" marT="12700" marB="0" anchor="b"/>
                </a:tc>
                <a:extLst>
                  <a:ext uri="{0D108BD9-81ED-4DB2-BD59-A6C34878D82A}">
                    <a16:rowId xmlns:a16="http://schemas.microsoft.com/office/drawing/2014/main" val="10000"/>
                  </a:ext>
                </a:extLst>
              </a:tr>
            </a:tbl>
          </a:graphicData>
        </a:graphic>
      </p:graphicFrame>
      <p:sp>
        <p:nvSpPr>
          <p:cNvPr id="459" name="Shape 459"/>
          <p:cNvSpPr txBox="1"/>
          <p:nvPr/>
        </p:nvSpPr>
        <p:spPr>
          <a:xfrm>
            <a:off x="1836718" y="-35826"/>
            <a:ext cx="8450280" cy="783152"/>
          </a:xfrm>
          <a:prstGeom prst="rect">
            <a:avLst/>
          </a:prstGeom>
          <a:noFill/>
          <a:ln>
            <a:noFill/>
          </a:ln>
        </p:spPr>
        <p:txBody>
          <a:bodyPr lIns="91400" tIns="45700" rIns="91400" bIns="45700" anchor="ctr"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UNDP Calculation of rate in line with approved formula in documents </a:t>
            </a:r>
          </a:p>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DP-FPA/2013/1–E/ICEF/2013/8 </a:t>
            </a:r>
          </a:p>
        </p:txBody>
      </p:sp>
      <p:pic>
        <p:nvPicPr>
          <p:cNvPr id="460" name="Shape 460" descr="dp3.png"/>
          <p:cNvPicPr preferRelativeResize="0"/>
          <p:nvPr/>
        </p:nvPicPr>
        <p:blipFill>
          <a:blip r:embed="rId3">
            <a:alphaModFix/>
          </a:blip>
          <a:stretch>
            <a:fillRect/>
          </a:stretch>
        </p:blipFill>
        <p:spPr>
          <a:xfrm>
            <a:off x="718537" y="766376"/>
            <a:ext cx="9391242" cy="48152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sldNum" idx="12"/>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41</a:t>
            </a:fld>
            <a:endParaRPr lang="en-US" sz="1200">
              <a:solidFill>
                <a:srgbClr val="888888"/>
              </a:solidFill>
              <a:latin typeface="Calibri"/>
              <a:ea typeface="Calibri"/>
              <a:cs typeface="Calibri"/>
              <a:sym typeface="Calibri"/>
            </a:endParaRPr>
          </a:p>
        </p:txBody>
      </p:sp>
      <p:sp>
        <p:nvSpPr>
          <p:cNvPr id="466" name="Shape 466"/>
          <p:cNvSpPr txBox="1"/>
          <p:nvPr/>
        </p:nvSpPr>
        <p:spPr>
          <a:xfrm>
            <a:off x="1524000" y="165711"/>
            <a:ext cx="9019902" cy="551110"/>
          </a:xfrm>
          <a:prstGeom prst="rect">
            <a:avLst/>
          </a:prstGeom>
          <a:noFill/>
          <a:ln>
            <a:noFill/>
          </a:ln>
        </p:spPr>
        <p:txBody>
          <a:bodyPr lIns="91400" tIns="45700" rIns="91400" bIns="45700" anchor="ctr" anchorCtr="0">
            <a:noAutofit/>
          </a:bodyPr>
          <a:lstStyle/>
          <a:p>
            <a:pPr marL="0" marR="0" lvl="0" indent="0" algn="ctr" rtl="0">
              <a:spcBef>
                <a:spcPts val="0"/>
              </a:spcBef>
              <a:spcAft>
                <a:spcPts val="0"/>
              </a:spcAft>
              <a:buSzPct val="25000"/>
              <a:buNone/>
            </a:pPr>
            <a:r>
              <a:rPr lang="en-US" sz="2800" b="1">
                <a:solidFill>
                  <a:schemeClr val="dk1"/>
                </a:solidFill>
                <a:latin typeface="Calibri"/>
                <a:ea typeface="Calibri"/>
                <a:cs typeface="Calibri"/>
                <a:sym typeface="Calibri"/>
              </a:rPr>
              <a:t>UNDP - Effective average cost recovery rate calculation </a:t>
            </a:r>
            <a:br>
              <a:rPr lang="en-US" sz="2400" b="1">
                <a:solidFill>
                  <a:schemeClr val="dk1"/>
                </a:solidFill>
                <a:latin typeface="Calibri"/>
                <a:ea typeface="Calibri"/>
                <a:cs typeface="Calibri"/>
                <a:sym typeface="Calibri"/>
              </a:rPr>
            </a:br>
            <a:r>
              <a:rPr lang="en-US" sz="2000" b="1">
                <a:solidFill>
                  <a:schemeClr val="dk1"/>
                </a:solidFill>
                <a:latin typeface="Calibri"/>
                <a:ea typeface="Calibri"/>
                <a:cs typeface="Calibri"/>
                <a:sym typeface="Calibri"/>
              </a:rPr>
              <a:t>with amounts by funding stream in US$ million dollars</a:t>
            </a:r>
          </a:p>
        </p:txBody>
      </p:sp>
      <p:sp>
        <p:nvSpPr>
          <p:cNvPr id="467" name="Shape 467"/>
          <p:cNvSpPr txBox="1"/>
          <p:nvPr/>
        </p:nvSpPr>
        <p:spPr>
          <a:xfrm>
            <a:off x="8374850" y="2070225"/>
            <a:ext cx="3447000" cy="1819500"/>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200" b="1" dirty="0">
                <a:solidFill>
                  <a:schemeClr val="dk1"/>
                </a:solidFill>
                <a:latin typeface="Calibri"/>
                <a:ea typeface="Calibri"/>
                <a:cs typeface="Calibri"/>
                <a:sym typeface="Calibri"/>
              </a:rPr>
              <a:t>The effective average cost recovery rate is calculated as follows</a:t>
            </a:r>
            <a:r>
              <a:rPr lang="en-US" sz="1200" dirty="0">
                <a:solidFill>
                  <a:schemeClr val="dk1"/>
                </a:solidFill>
                <a:latin typeface="Calibri"/>
                <a:ea typeface="Calibri"/>
                <a:cs typeface="Calibri"/>
                <a:sym typeface="Calibri"/>
              </a:rPr>
              <a:t>:</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Total Cost recovery revenue </a:t>
            </a:r>
          </a:p>
          <a:p>
            <a:pPr marL="0" marR="0" lvl="0" indent="0" algn="l" rtl="0">
              <a:spcBef>
                <a:spcPts val="0"/>
              </a:spcBef>
              <a:buSzPct val="25000"/>
              <a:buNone/>
            </a:pPr>
            <a:r>
              <a:rPr lang="en-US" sz="1200" dirty="0">
                <a:solidFill>
                  <a:schemeClr val="dk1"/>
                </a:solidFill>
                <a:latin typeface="Calibri"/>
                <a:ea typeface="Calibri"/>
                <a:cs typeface="Calibri"/>
                <a:sym typeface="Calibri"/>
              </a:rPr>
              <a:t>______________________</a:t>
            </a:r>
          </a:p>
          <a:p>
            <a:pPr marL="0" marR="0" lvl="0" indent="0" algn="l" rtl="0">
              <a:spcBef>
                <a:spcPts val="0"/>
              </a:spcBef>
              <a:buSzPct val="25000"/>
              <a:buNone/>
            </a:pPr>
            <a:r>
              <a:rPr lang="en-US" sz="1200" dirty="0">
                <a:solidFill>
                  <a:schemeClr val="dk1"/>
                </a:solidFill>
                <a:latin typeface="Calibri"/>
                <a:ea typeface="Calibri"/>
                <a:cs typeface="Calibri"/>
                <a:sym typeface="Calibri"/>
              </a:rPr>
              <a:t>(Total non-core </a:t>
            </a:r>
            <a:r>
              <a:rPr lang="en-US" sz="1200" dirty="0" err="1">
                <a:solidFill>
                  <a:schemeClr val="dk1"/>
                </a:solidFill>
                <a:latin typeface="Calibri"/>
                <a:ea typeface="Calibri"/>
                <a:cs typeface="Calibri"/>
                <a:sym typeface="Calibri"/>
              </a:rPr>
              <a:t>programme</a:t>
            </a:r>
            <a:r>
              <a:rPr lang="en-US" sz="1200" dirty="0">
                <a:solidFill>
                  <a:schemeClr val="dk1"/>
                </a:solidFill>
                <a:latin typeface="Calibri"/>
                <a:ea typeface="Calibri"/>
                <a:cs typeface="Calibri"/>
                <a:sym typeface="Calibri"/>
              </a:rPr>
              <a:t> expenses less Total Cost recovery revenue)</a:t>
            </a:r>
          </a:p>
        </p:txBody>
      </p:sp>
      <p:sp>
        <p:nvSpPr>
          <p:cNvPr id="468" name="Shape 468"/>
          <p:cNvSpPr txBox="1"/>
          <p:nvPr/>
        </p:nvSpPr>
        <p:spPr>
          <a:xfrm>
            <a:off x="616625" y="809562"/>
            <a:ext cx="10211700" cy="747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600" dirty="0">
                <a:solidFill>
                  <a:schemeClr val="dk1"/>
                </a:solidFill>
                <a:latin typeface="Calibri"/>
                <a:ea typeface="Calibri"/>
                <a:cs typeface="Calibri"/>
                <a:sym typeface="Calibri"/>
              </a:rPr>
              <a:t>Effective average cost recovery rate:  </a:t>
            </a:r>
            <a:r>
              <a:rPr lang="en-US" sz="1600" b="1" dirty="0">
                <a:solidFill>
                  <a:schemeClr val="dk1"/>
                </a:solidFill>
                <a:latin typeface="Calibri"/>
                <a:ea typeface="Calibri"/>
                <a:cs typeface="Calibri"/>
                <a:sym typeface="Calibri"/>
              </a:rPr>
              <a:t>2014</a:t>
            </a:r>
            <a:r>
              <a:rPr lang="en-US" sz="1600" dirty="0">
                <a:solidFill>
                  <a:schemeClr val="dk1"/>
                </a:solidFill>
                <a:latin typeface="Calibri"/>
                <a:ea typeface="Calibri"/>
                <a:cs typeface="Calibri"/>
                <a:sym typeface="Calibri"/>
              </a:rPr>
              <a:t>  		</a:t>
            </a:r>
            <a:r>
              <a:rPr lang="en-US" sz="1600" b="1" dirty="0">
                <a:solidFill>
                  <a:schemeClr val="dk1"/>
                </a:solidFill>
                <a:latin typeface="Calibri"/>
                <a:ea typeface="Calibri"/>
                <a:cs typeface="Calibri"/>
                <a:sym typeface="Calibri"/>
              </a:rPr>
              <a:t>2015 		 2016</a:t>
            </a:r>
          </a:p>
          <a:p>
            <a:pPr lvl="0" rtl="0">
              <a:lnSpc>
                <a:spcPct val="115000"/>
              </a:lnSpc>
              <a:spcBef>
                <a:spcPts val="0"/>
              </a:spcBef>
              <a:buNone/>
            </a:pPr>
            <a:r>
              <a:rPr lang="en-US" sz="2400" b="1" dirty="0">
                <a:solidFill>
                  <a:schemeClr val="dk1"/>
                </a:solidFill>
                <a:latin typeface="Calibri"/>
                <a:ea typeface="Calibri"/>
                <a:cs typeface="Calibri"/>
                <a:sym typeface="Calibri"/>
              </a:rPr>
              <a:t>  			    6.1%         	6.3%  		6.4%</a:t>
            </a:r>
          </a:p>
          <a:p>
            <a:pPr lvl="0" rtl="0">
              <a:lnSpc>
                <a:spcPct val="115000"/>
              </a:lnSpc>
              <a:spcBef>
                <a:spcPts val="0"/>
              </a:spcBef>
              <a:buNone/>
            </a:pPr>
            <a:endParaRPr sz="1600" dirty="0">
              <a:solidFill>
                <a:schemeClr val="dk1"/>
              </a:solidFill>
              <a:latin typeface="Calibri"/>
              <a:ea typeface="Calibri"/>
              <a:cs typeface="Calibri"/>
              <a:sym typeface="Calibri"/>
            </a:endParaRPr>
          </a:p>
        </p:txBody>
      </p:sp>
      <p:sp>
        <p:nvSpPr>
          <p:cNvPr id="469" name="Shape 469"/>
          <p:cNvSpPr txBox="1"/>
          <p:nvPr/>
        </p:nvSpPr>
        <p:spPr>
          <a:xfrm>
            <a:off x="205175" y="5157900"/>
            <a:ext cx="7780200" cy="747900"/>
          </a:xfrm>
          <a:prstGeom prst="rect">
            <a:avLst/>
          </a:prstGeom>
          <a:noFill/>
          <a:ln>
            <a:noFill/>
          </a:ln>
        </p:spPr>
        <p:txBody>
          <a:bodyPr lIns="91425" tIns="91425" rIns="91425" bIns="91425" anchor="t" anchorCtr="0">
            <a:noAutofit/>
          </a:bodyPr>
          <a:lstStyle/>
          <a:p>
            <a:pPr lvl="0" algn="just" rtl="0">
              <a:lnSpc>
                <a:spcPct val="115000"/>
              </a:lnSpc>
              <a:spcBef>
                <a:spcPts val="0"/>
              </a:spcBef>
              <a:buClr>
                <a:schemeClr val="dk1"/>
              </a:buClr>
              <a:buSzPct val="100000"/>
              <a:buFont typeface="Arial"/>
              <a:buNone/>
            </a:pPr>
            <a:r>
              <a:rPr lang="en-US" sz="1100">
                <a:solidFill>
                  <a:schemeClr val="dk1"/>
                </a:solidFill>
                <a:latin typeface="Calibri"/>
                <a:ea typeface="Calibri"/>
                <a:cs typeface="Calibri"/>
                <a:sym typeface="Calibri"/>
              </a:rPr>
              <a:t>Planning assumption for implementing cost-recovery rate of 8% was that 75 per cent of 3</a:t>
            </a:r>
            <a:r>
              <a:rPr lang="en-US" sz="1100" baseline="30000">
                <a:solidFill>
                  <a:schemeClr val="dk1"/>
                </a:solidFill>
                <a:latin typeface="Calibri"/>
                <a:ea typeface="Calibri"/>
                <a:cs typeface="Calibri"/>
                <a:sym typeface="Calibri"/>
              </a:rPr>
              <a:t>rd</a:t>
            </a:r>
            <a:r>
              <a:rPr lang="en-US" sz="1100">
                <a:solidFill>
                  <a:schemeClr val="dk1"/>
                </a:solidFill>
                <a:latin typeface="Calibri"/>
                <a:ea typeface="Calibri"/>
                <a:cs typeface="Calibri"/>
                <a:sym typeface="Calibri"/>
              </a:rPr>
              <a:t> party agreements would be in compliance with the cost recovery policy by the end of 2016. However, UNDP exceeded that initially envisaged level by achieving </a:t>
            </a:r>
            <a:r>
              <a:rPr lang="en-US" sz="1100" b="1" u="sng">
                <a:solidFill>
                  <a:schemeClr val="dk1"/>
                </a:solidFill>
                <a:latin typeface="Calibri"/>
                <a:ea typeface="Calibri"/>
                <a:cs typeface="Calibri"/>
                <a:sym typeface="Calibri"/>
              </a:rPr>
              <a:t>89</a:t>
            </a:r>
            <a:r>
              <a:rPr lang="en-US" sz="1100">
                <a:solidFill>
                  <a:schemeClr val="dk1"/>
                </a:solidFill>
                <a:latin typeface="Calibri"/>
                <a:ea typeface="Calibri"/>
                <a:cs typeface="Calibri"/>
                <a:sym typeface="Calibri"/>
              </a:rPr>
              <a:t> per cent rate of the compliance by the end of 2016.</a:t>
            </a:r>
          </a:p>
          <a:p>
            <a:pPr lvl="0">
              <a:spcBef>
                <a:spcPts val="0"/>
              </a:spcBef>
              <a:buNone/>
            </a:pPr>
            <a:endParaRPr sz="1100"/>
          </a:p>
        </p:txBody>
      </p:sp>
      <p:sp>
        <p:nvSpPr>
          <p:cNvPr id="470" name="Shape 470"/>
          <p:cNvSpPr txBox="1"/>
          <p:nvPr/>
        </p:nvSpPr>
        <p:spPr>
          <a:xfrm>
            <a:off x="246050" y="5805250"/>
            <a:ext cx="11575800" cy="551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US" sz="1100" b="1" i="1">
                <a:solidFill>
                  <a:schemeClr val="dk1"/>
                </a:solidFill>
                <a:latin typeface="Calibri"/>
                <a:ea typeface="Calibri"/>
                <a:cs typeface="Calibri"/>
                <a:sym typeface="Calibri"/>
              </a:rPr>
              <a:t>Notes:</a:t>
            </a:r>
          </a:p>
          <a:p>
            <a:pPr lvl="0" rtl="0">
              <a:lnSpc>
                <a:spcPct val="115000"/>
              </a:lnSpc>
              <a:spcBef>
                <a:spcPts val="0"/>
              </a:spcBef>
              <a:buClr>
                <a:schemeClr val="dk1"/>
              </a:buClr>
              <a:buSzPct val="100000"/>
              <a:buFont typeface="Arial"/>
              <a:buNone/>
            </a:pPr>
            <a:r>
              <a:rPr lang="en-US" sz="1100">
                <a:solidFill>
                  <a:schemeClr val="dk1"/>
                </a:solidFill>
              </a:rPr>
              <a:t>1.</a:t>
            </a:r>
            <a:r>
              <a:rPr lang="en-US" sz="1100">
                <a:solidFill>
                  <a:schemeClr val="dk1"/>
                </a:solidFill>
                <a:latin typeface="Calibri"/>
                <a:ea typeface="Calibri"/>
                <a:cs typeface="Calibri"/>
                <a:sym typeface="Calibri"/>
              </a:rPr>
              <a:t>All amounts from Atlas GL in line with UNDP audited Financial Statements for 2014 and 2015 and unaudited Financial Statements for 2016.</a:t>
            </a:r>
          </a:p>
          <a:p>
            <a:pPr lvl="0" rtl="0">
              <a:lnSpc>
                <a:spcPct val="115000"/>
              </a:lnSpc>
              <a:spcBef>
                <a:spcPts val="0"/>
              </a:spcBef>
              <a:buClr>
                <a:schemeClr val="dk1"/>
              </a:buClr>
              <a:buSzPct val="100000"/>
              <a:buFont typeface="Arial"/>
              <a:buNone/>
            </a:pPr>
            <a:r>
              <a:rPr lang="en-US" sz="1100">
                <a:solidFill>
                  <a:schemeClr val="dk1"/>
                </a:solidFill>
              </a:rPr>
              <a:t>2.</a:t>
            </a:r>
            <a:r>
              <a:rPr lang="en-US" sz="1100">
                <a:solidFill>
                  <a:schemeClr val="dk1"/>
                </a:solidFill>
                <a:latin typeface="Calibri"/>
                <a:ea typeface="Calibri"/>
                <a:cs typeface="Calibri"/>
                <a:sym typeface="Calibri"/>
              </a:rPr>
              <a:t>Note that in calculation of the effective average cost recovery rate, the denominator is adjusted for $34.3m for 2014, $38.5m for 2015 and for $45.4m  to take into account GEF/Montreal Protocol related accounting.</a:t>
            </a:r>
          </a:p>
          <a:p>
            <a:pPr lvl="0" rtl="0">
              <a:lnSpc>
                <a:spcPct val="115000"/>
              </a:lnSpc>
              <a:spcBef>
                <a:spcPts val="0"/>
              </a:spcBef>
              <a:buClr>
                <a:schemeClr val="dk1"/>
              </a:buClr>
              <a:buSzPct val="100000"/>
              <a:buFont typeface="Arial"/>
              <a:buNone/>
            </a:pPr>
            <a:r>
              <a:rPr lang="en-US" sz="1100">
                <a:solidFill>
                  <a:schemeClr val="dk1"/>
                </a:solidFill>
              </a:rPr>
              <a:t>3.</a:t>
            </a:r>
            <a:r>
              <a:rPr lang="en-US" sz="1100">
                <a:solidFill>
                  <a:schemeClr val="dk1"/>
                </a:solidFill>
                <a:latin typeface="Calibri"/>
                <a:ea typeface="Calibri"/>
                <a:cs typeface="Calibri"/>
                <a:sym typeface="Calibri"/>
              </a:rPr>
              <a:t>Programme country governments also contribute to offset local office costs through cash as well as in-kind contributions.</a:t>
            </a:r>
          </a:p>
          <a:p>
            <a:pPr lvl="0">
              <a:spcBef>
                <a:spcPts val="0"/>
              </a:spcBef>
              <a:buNone/>
            </a:pPr>
            <a:endParaRPr/>
          </a:p>
        </p:txBody>
      </p:sp>
      <p:pic>
        <p:nvPicPr>
          <p:cNvPr id="471" name="Shape 471" descr="dp2.png"/>
          <p:cNvPicPr preferRelativeResize="0"/>
          <p:nvPr/>
        </p:nvPicPr>
        <p:blipFill>
          <a:blip r:embed="rId3">
            <a:alphaModFix/>
          </a:blip>
          <a:stretch>
            <a:fillRect/>
          </a:stretch>
        </p:blipFill>
        <p:spPr>
          <a:xfrm>
            <a:off x="947351" y="1517692"/>
            <a:ext cx="7427499" cy="364020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603000" y="254250"/>
            <a:ext cx="10986000" cy="649500"/>
          </a:xfrm>
          <a:prstGeom prst="rect">
            <a:avLst/>
          </a:prstGeom>
          <a:noFill/>
          <a:ln>
            <a:noFill/>
          </a:ln>
        </p:spPr>
        <p:txBody>
          <a:bodyPr lIns="91425" tIns="91425" rIns="91425" bIns="91425" anchor="t" anchorCtr="0">
            <a:noAutofit/>
          </a:bodyPr>
          <a:lstStyle/>
          <a:p>
            <a:pPr lvl="0" algn="ctr" rtl="0">
              <a:spcBef>
                <a:spcPts val="0"/>
              </a:spcBef>
              <a:buNone/>
            </a:pPr>
            <a:r>
              <a:rPr lang="en-US" b="1"/>
              <a:t>UNDP - impact of differentiated rates vs. the standard (8%) cost recovery rate in 2014-2016</a:t>
            </a:r>
          </a:p>
          <a:p>
            <a:pPr lvl="0" algn="ctr">
              <a:spcBef>
                <a:spcPts val="0"/>
              </a:spcBef>
              <a:buNone/>
            </a:pPr>
            <a:r>
              <a:rPr lang="en-US"/>
              <a:t>in US$ millions</a:t>
            </a:r>
          </a:p>
        </p:txBody>
      </p:sp>
      <p:pic>
        <p:nvPicPr>
          <p:cNvPr id="478" name="Shape 478" descr="dp1.png"/>
          <p:cNvPicPr preferRelativeResize="0"/>
          <p:nvPr/>
        </p:nvPicPr>
        <p:blipFill>
          <a:blip r:embed="rId3">
            <a:alphaModFix/>
          </a:blip>
          <a:stretch>
            <a:fillRect/>
          </a:stretch>
        </p:blipFill>
        <p:spPr>
          <a:xfrm>
            <a:off x="689124" y="1355036"/>
            <a:ext cx="10035624" cy="4586325"/>
          </a:xfrm>
          <a:prstGeom prst="rect">
            <a:avLst/>
          </a:prstGeom>
          <a:noFill/>
          <a:ln>
            <a:noFill/>
          </a:ln>
        </p:spPr>
      </p:pic>
      <p:sp>
        <p:nvSpPr>
          <p:cNvPr id="479" name="Shape 479"/>
          <p:cNvSpPr txBox="1"/>
          <p:nvPr/>
        </p:nvSpPr>
        <p:spPr>
          <a:xfrm>
            <a:off x="603000" y="6043375"/>
            <a:ext cx="10986000" cy="6495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a:t>GMS cost recovery rates are in line with rates reported in UNDP’s annual report of the administrator for 2014 and 2015 (2016 rates are from draft report).</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42</a:t>
            </a:fld>
            <a:endParaRPr lang="en-US"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sz="3959" b="1" dirty="0"/>
              <a:t>A modular approach to cost recovery models – (the ‘LEGO’ approach)</a:t>
            </a:r>
          </a:p>
        </p:txBody>
      </p:sp>
      <p:sp>
        <p:nvSpPr>
          <p:cNvPr id="154" name="Shape 154"/>
          <p:cNvSpPr txBox="1">
            <a:spLocks noGrp="1"/>
          </p:cNvSpPr>
          <p:nvPr>
            <p:ph type="body" idx="1"/>
          </p:nvPr>
        </p:nvSpPr>
        <p:spPr>
          <a:xfrm>
            <a:off x="2880765" y="1825625"/>
            <a:ext cx="9311235" cy="4351200"/>
          </a:xfrm>
          <a:prstGeom prst="rect">
            <a:avLst/>
          </a:prstGeom>
        </p:spPr>
        <p:txBody>
          <a:bodyPr lIns="91425" tIns="91425" rIns="91425" bIns="91425" anchor="t" anchorCtr="0">
            <a:noAutofit/>
          </a:bodyPr>
          <a:lstStyle/>
          <a:p>
            <a:pPr marL="457200" lvl="0" indent="-381000" rtl="0">
              <a:spcBef>
                <a:spcPts val="0"/>
              </a:spcBef>
              <a:buSzPct val="100000"/>
            </a:pPr>
            <a:r>
              <a:rPr lang="en-US" dirty="0"/>
              <a:t>The cost recovery model is designed to recover the designated costs of the Institutional Budget - thus the starting point is the total Institutional Budget</a:t>
            </a:r>
          </a:p>
          <a:p>
            <a:pPr marL="457200" lvl="0" indent="-381000">
              <a:spcBef>
                <a:spcPts val="0"/>
              </a:spcBef>
            </a:pPr>
            <a:r>
              <a:rPr lang="en-US" dirty="0"/>
              <a:t>From this starting point, </a:t>
            </a:r>
            <a:r>
              <a:rPr lang="en-US" dirty="0">
                <a:solidFill>
                  <a:schemeClr val="tx1"/>
                </a:solidFill>
              </a:rPr>
              <a:t>“blocks” are presented to provide a spectrum of what can be considered as a minimum level of specific, essential functions to be funded from core resources. </a:t>
            </a:r>
            <a:r>
              <a:rPr lang="en-US" dirty="0"/>
              <a:t>These “blocks” would then be excluded from cost recovery</a:t>
            </a:r>
          </a:p>
          <a:p>
            <a:pPr marL="457200" lvl="0" indent="-381000" rtl="0">
              <a:spcBef>
                <a:spcPts val="0"/>
              </a:spcBef>
              <a:buSzPct val="100000"/>
            </a:pPr>
            <a:r>
              <a:rPr lang="en-US" dirty="0"/>
              <a:t>The modular “Lego” approach for cost recovery allows for consideration of various options, in line with request of the EBs </a:t>
            </a:r>
          </a:p>
        </p:txBody>
      </p:sp>
      <p:sp>
        <p:nvSpPr>
          <p:cNvPr id="157" name="Shape 157"/>
          <p:cNvSpPr/>
          <p:nvPr/>
        </p:nvSpPr>
        <p:spPr>
          <a:xfrm>
            <a:off x="1062437" y="2376889"/>
            <a:ext cx="1599900" cy="8946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p:nvPr/>
        </p:nvSpPr>
        <p:spPr>
          <a:xfrm>
            <a:off x="1062437" y="3271646"/>
            <a:ext cx="1599900" cy="894600"/>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p:nvPr/>
        </p:nvSpPr>
        <p:spPr>
          <a:xfrm>
            <a:off x="1062437" y="4166404"/>
            <a:ext cx="1599900" cy="894600"/>
          </a:xfrm>
          <a:prstGeom prst="rect">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65760" y="89886"/>
            <a:ext cx="10515600" cy="1325700"/>
          </a:xfrm>
          <a:prstGeom prst="rect">
            <a:avLst/>
          </a:prstGeom>
        </p:spPr>
        <p:txBody>
          <a:bodyPr lIns="91425" tIns="91425" rIns="91425" bIns="91425" anchor="ctr" anchorCtr="0">
            <a:noAutofit/>
          </a:bodyPr>
          <a:lstStyle/>
          <a:p>
            <a:pPr lvl="0">
              <a:spcBef>
                <a:spcPts val="0"/>
              </a:spcBef>
              <a:buNone/>
            </a:pPr>
            <a:r>
              <a:rPr lang="en-US" sz="4000" b="1" dirty="0"/>
              <a:t>The ‘LEGO’ approach for activities funded from core: three blocks</a:t>
            </a:r>
          </a:p>
        </p:txBody>
      </p:sp>
      <p:sp>
        <p:nvSpPr>
          <p:cNvPr id="3" name="Rectangle 2"/>
          <p:cNvSpPr/>
          <p:nvPr/>
        </p:nvSpPr>
        <p:spPr>
          <a:xfrm>
            <a:off x="380987" y="6322201"/>
            <a:ext cx="7563353" cy="388696"/>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is the minimum. Moving from 1 to 3, the amount funded from core increases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71878631"/>
              </p:ext>
            </p:extLst>
          </p:nvPr>
        </p:nvGraphicFramePr>
        <p:xfrm>
          <a:off x="365760" y="1297065"/>
          <a:ext cx="11393424" cy="5034280"/>
        </p:xfrm>
        <a:graphic>
          <a:graphicData uri="http://schemas.openxmlformats.org/drawingml/2006/table">
            <a:tbl>
              <a:tblPr firstRow="1" bandRow="1">
                <a:tableStyleId>{AD38BF45-5583-4659-BEC3-52A398C6F125}</a:tableStyleId>
              </a:tblPr>
              <a:tblGrid>
                <a:gridCol w="2843944">
                  <a:extLst>
                    <a:ext uri="{9D8B030D-6E8A-4147-A177-3AD203B41FA5}">
                      <a16:colId xmlns:a16="http://schemas.microsoft.com/office/drawing/2014/main" val="20000"/>
                    </a:ext>
                  </a:extLst>
                </a:gridCol>
                <a:gridCol w="8549480">
                  <a:extLst>
                    <a:ext uri="{9D8B030D-6E8A-4147-A177-3AD203B41FA5}">
                      <a16:colId xmlns:a16="http://schemas.microsoft.com/office/drawing/2014/main" val="20001"/>
                    </a:ext>
                  </a:extLst>
                </a:gridCol>
              </a:tblGrid>
              <a:tr h="370840">
                <a:tc>
                  <a:txBody>
                    <a:bodyPr/>
                    <a:lstStyle/>
                    <a:p>
                      <a:r>
                        <a:rPr lang="en-US" sz="1800" b="1" dirty="0"/>
                        <a:t>Block</a:t>
                      </a:r>
                    </a:p>
                  </a:txBody>
                  <a:tcPr/>
                </a:tc>
                <a:tc>
                  <a:txBody>
                    <a:bodyPr/>
                    <a:lstStyle/>
                    <a:p>
                      <a:r>
                        <a:rPr lang="en-US" sz="1800" b="1" dirty="0"/>
                        <a:t>Description</a:t>
                      </a:r>
                    </a:p>
                  </a:txBody>
                  <a:tcPr/>
                </a:tc>
                <a:extLst>
                  <a:ext uri="{0D108BD9-81ED-4DB2-BD59-A6C34878D82A}">
                    <a16:rowId xmlns:a16="http://schemas.microsoft.com/office/drawing/2014/main" val="10000"/>
                  </a:ext>
                </a:extLst>
              </a:tr>
              <a:tr h="370840">
                <a:tc>
                  <a:txBody>
                    <a:bodyPr/>
                    <a:lstStyle/>
                    <a:p>
                      <a:r>
                        <a:rPr lang="en-US" sz="1800" dirty="0"/>
                        <a:t>Executive leadership,</a:t>
                      </a:r>
                    </a:p>
                    <a:p>
                      <a:r>
                        <a:rPr lang="en-US" sz="1800" dirty="0"/>
                        <a:t>Country Office leadership,</a:t>
                      </a:r>
                    </a:p>
                    <a:p>
                      <a:r>
                        <a:rPr lang="en-US" sz="1800" dirty="0"/>
                        <a:t>Independent Assurance</a:t>
                      </a:r>
                    </a:p>
                    <a:p>
                      <a:endParaRPr lang="en-US" sz="1800" dirty="0"/>
                    </a:p>
                  </a:txBody>
                  <a:tcPr>
                    <a:solidFill>
                      <a:srgbClr val="92D050"/>
                    </a:solidFill>
                  </a:tcPr>
                </a:tc>
                <a:tc>
                  <a:txBody>
                    <a:bodyPr/>
                    <a:lstStyle/>
                    <a:p>
                      <a:pPr marL="171450" indent="-171450">
                        <a:buFont typeface="Arial" panose="020B0604020202020204" pitchFamily="34" charset="0"/>
                        <a:buChar char="•"/>
                      </a:pPr>
                      <a:r>
                        <a:rPr lang="en-US" sz="1800" dirty="0">
                          <a:solidFill>
                            <a:schemeClr val="tx1"/>
                          </a:solidFill>
                        </a:rPr>
                        <a:t>Executive Office, Ethics and Ombudsman</a:t>
                      </a:r>
                    </a:p>
                    <a:p>
                      <a:pPr marL="171450" indent="-171450">
                        <a:buFont typeface="Arial" panose="020B0604020202020204" pitchFamily="34" charset="0"/>
                        <a:buChar char="•"/>
                      </a:pPr>
                      <a:r>
                        <a:rPr lang="en-US" sz="1800" dirty="0">
                          <a:solidFill>
                            <a:schemeClr val="tx1"/>
                          </a:solidFill>
                        </a:rPr>
                        <a:t>Independent corporate oversight and assurance</a:t>
                      </a:r>
                    </a:p>
                    <a:p>
                      <a:pPr marL="628650" lvl="1" indent="-171450">
                        <a:buFont typeface="Arial" panose="020B0604020202020204" pitchFamily="34" charset="0"/>
                        <a:buChar char="•"/>
                      </a:pPr>
                      <a:r>
                        <a:rPr lang="en-US" sz="1800" dirty="0">
                          <a:solidFill>
                            <a:schemeClr val="tx1"/>
                          </a:solidFill>
                        </a:rPr>
                        <a:t>Internal and external audit and investigation</a:t>
                      </a:r>
                    </a:p>
                    <a:p>
                      <a:pPr marL="628650" lvl="1" indent="-171450">
                        <a:buFont typeface="Arial" panose="020B0604020202020204" pitchFamily="34" charset="0"/>
                        <a:buChar char="•"/>
                      </a:pPr>
                      <a:r>
                        <a:rPr lang="en-US" sz="1800" dirty="0">
                          <a:solidFill>
                            <a:schemeClr val="tx1"/>
                          </a:solidFill>
                        </a:rPr>
                        <a:t>Evaluation</a:t>
                      </a:r>
                    </a:p>
                    <a:p>
                      <a:pPr marL="171450" indent="-171450">
                        <a:buFont typeface="Arial" panose="020B0604020202020204" pitchFamily="34" charset="0"/>
                        <a:buChar char="•"/>
                      </a:pPr>
                      <a:r>
                        <a:rPr lang="en-US" sz="1800" dirty="0">
                          <a:solidFill>
                            <a:schemeClr val="tx1"/>
                          </a:solidFill>
                        </a:rPr>
                        <a:t>Posts of Representative and Deputy Representative (or national equivalent)</a:t>
                      </a:r>
                    </a:p>
                    <a:p>
                      <a:pPr marL="171450" indent="-171450">
                        <a:buFont typeface="Arial" panose="020B0604020202020204" pitchFamily="34" charset="0"/>
                        <a:buChar char="•"/>
                      </a:pPr>
                      <a:r>
                        <a:rPr lang="en-US" sz="1800" dirty="0">
                          <a:solidFill>
                            <a:schemeClr val="tx1"/>
                          </a:solidFill>
                        </a:rPr>
                        <a:t>Support to UN Development Coordination</a:t>
                      </a:r>
                    </a:p>
                  </a:txBody>
                  <a:tcPr>
                    <a:noFill/>
                  </a:tcPr>
                </a:tc>
                <a:extLst>
                  <a:ext uri="{0D108BD9-81ED-4DB2-BD59-A6C34878D82A}">
                    <a16:rowId xmlns:a16="http://schemas.microsoft.com/office/drawing/2014/main" val="10001"/>
                  </a:ext>
                </a:extLst>
              </a:tr>
              <a:tr h="370840">
                <a:tc>
                  <a:txBody>
                    <a:bodyPr/>
                    <a:lstStyle/>
                    <a:p>
                      <a:r>
                        <a:rPr lang="en-US" sz="1800" dirty="0"/>
                        <a:t>Directing  advocacy, resource stewardship and technical leadership</a:t>
                      </a:r>
                    </a:p>
                    <a:p>
                      <a:endParaRPr lang="en-US" sz="1800" dirty="0"/>
                    </a:p>
                  </a:txBody>
                  <a:tcPr>
                    <a:solidFill>
                      <a:srgbClr val="FFFF00"/>
                    </a:solidFill>
                  </a:tcPr>
                </a:tc>
                <a:tc>
                  <a:txBody>
                    <a:bodyPr/>
                    <a:lstStyle/>
                    <a:p>
                      <a:r>
                        <a:rPr lang="en-US" sz="1800" dirty="0"/>
                        <a:t>Leadership of management and development effectiveness functions at HQ and RO levels:</a:t>
                      </a:r>
                    </a:p>
                    <a:p>
                      <a:pPr marL="285750" indent="-285750">
                        <a:buFont typeface="Arial" panose="020B0604020202020204" pitchFamily="34" charset="0"/>
                        <a:buChar char="•"/>
                      </a:pPr>
                      <a:r>
                        <a:rPr lang="en-US" sz="1800" dirty="0"/>
                        <a:t>Fiduciary, IT, Human Resources, Partnerships and Security management functions </a:t>
                      </a:r>
                    </a:p>
                    <a:p>
                      <a:pPr marL="285750" indent="-285750">
                        <a:buFont typeface="Arial" panose="020B0604020202020204" pitchFamily="34" charset="0"/>
                        <a:buChar char="•"/>
                      </a:pPr>
                      <a:r>
                        <a:rPr lang="en-US" sz="1800" dirty="0"/>
                        <a:t>Technical leadership, programmatic policy and support for norm setting functions</a:t>
                      </a:r>
                    </a:p>
                  </a:txBody>
                  <a:tcPr>
                    <a:noFill/>
                  </a:tcPr>
                </a:tc>
                <a:extLst>
                  <a:ext uri="{0D108BD9-81ED-4DB2-BD59-A6C34878D82A}">
                    <a16:rowId xmlns:a16="http://schemas.microsoft.com/office/drawing/2014/main" val="10002"/>
                  </a:ext>
                </a:extLst>
              </a:tr>
              <a:tr h="370840">
                <a:tc>
                  <a:txBody>
                    <a:bodyPr/>
                    <a:lstStyle/>
                    <a:p>
                      <a:r>
                        <a:rPr lang="en-US" sz="1800" dirty="0"/>
                        <a:t>Integrating professional standards, norms and quality assurance</a:t>
                      </a:r>
                    </a:p>
                    <a:p>
                      <a:endParaRPr lang="en-US" sz="1800" dirty="0"/>
                    </a:p>
                  </a:txBody>
                  <a:tcPr>
                    <a:solidFill>
                      <a:schemeClr val="accent5">
                        <a:lumMod val="60000"/>
                        <a:lumOff val="40000"/>
                      </a:schemeClr>
                    </a:solidFill>
                  </a:tcPr>
                </a:tc>
                <a:tc>
                  <a:txBody>
                    <a:bodyPr/>
                    <a:lstStyle/>
                    <a:p>
                      <a:r>
                        <a:rPr lang="en-US" sz="1800" dirty="0"/>
                        <a:t>Remaining development effectiveness functions:</a:t>
                      </a:r>
                    </a:p>
                    <a:p>
                      <a:pPr marL="285750" indent="-285750">
                        <a:buFont typeface="Arial" panose="020B0604020202020204" pitchFamily="34" charset="0"/>
                        <a:buChar char="•"/>
                      </a:pPr>
                      <a:r>
                        <a:rPr lang="en-US" sz="1800" dirty="0"/>
                        <a:t>Integration of professional standards and quality assurance</a:t>
                      </a:r>
                    </a:p>
                    <a:p>
                      <a:pPr marL="285750" indent="-285750">
                        <a:buFont typeface="Arial" panose="020B0604020202020204" pitchFamily="34" charset="0"/>
                        <a:buChar char="•"/>
                      </a:pPr>
                      <a:r>
                        <a:rPr lang="en-US" sz="1800" dirty="0" err="1"/>
                        <a:t>Programme</a:t>
                      </a:r>
                      <a:r>
                        <a:rPr lang="en-US" sz="1800" dirty="0"/>
                        <a:t>-policy</a:t>
                      </a:r>
                      <a:r>
                        <a:rPr lang="en-US" sz="1800" baseline="0" dirty="0"/>
                        <a:t> advisory functions</a:t>
                      </a:r>
                      <a:endParaRPr lang="en-US" sz="1800" dirty="0"/>
                    </a:p>
                  </a:txBody>
                  <a:tcP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510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72440" y="198023"/>
            <a:ext cx="10515600" cy="1325700"/>
          </a:xfrm>
          <a:prstGeom prst="rect">
            <a:avLst/>
          </a:prstGeom>
        </p:spPr>
        <p:txBody>
          <a:bodyPr lIns="91425" tIns="91425" rIns="91425" bIns="91425" anchor="ctr" anchorCtr="0">
            <a:noAutofit/>
          </a:bodyPr>
          <a:lstStyle/>
          <a:p>
            <a:pPr lvl="0">
              <a:spcBef>
                <a:spcPts val="0"/>
              </a:spcBef>
              <a:buNone/>
            </a:pPr>
            <a:r>
              <a:rPr lang="en-US" sz="4000" b="1" dirty="0"/>
              <a:t>Why the “LEGO” approach?</a:t>
            </a:r>
          </a:p>
        </p:txBody>
      </p:sp>
      <p:sp>
        <p:nvSpPr>
          <p:cNvPr id="174" name="Shape 174"/>
          <p:cNvSpPr txBox="1">
            <a:spLocks noGrp="1"/>
          </p:cNvSpPr>
          <p:nvPr>
            <p:ph type="body" idx="1"/>
          </p:nvPr>
        </p:nvSpPr>
        <p:spPr>
          <a:xfrm>
            <a:off x="664464" y="1289564"/>
            <a:ext cx="10515600" cy="3212719"/>
          </a:xfrm>
          <a:prstGeom prst="rect">
            <a:avLst/>
          </a:prstGeom>
        </p:spPr>
        <p:txBody>
          <a:bodyPr lIns="91425" tIns="91425" rIns="91425" bIns="91425" anchor="t" anchorCtr="0">
            <a:noAutofit/>
          </a:bodyPr>
          <a:lstStyle/>
          <a:p>
            <a:pPr marL="457200" lvl="0" indent="-228600">
              <a:spcBef>
                <a:spcPts val="0"/>
              </a:spcBef>
            </a:pPr>
            <a:r>
              <a:rPr lang="en-US" dirty="0"/>
              <a:t>Opportunity for EB members to provide direction on what they see as a critical role of core resources</a:t>
            </a:r>
          </a:p>
          <a:p>
            <a:pPr marL="457200" lvl="0" indent="-228600" rtl="0">
              <a:spcBef>
                <a:spcPts val="0"/>
              </a:spcBef>
            </a:pPr>
            <a:r>
              <a:rPr lang="en-US" dirty="0"/>
              <a:t>LEGO approach - blocks are independent of each other so the final model can be adjusted based on the EB members’ priorities, noting the logical connections among them</a:t>
            </a:r>
          </a:p>
          <a:p>
            <a:pPr marL="457200" lvl="0" indent="-228600" rtl="0">
              <a:spcBef>
                <a:spcPts val="0"/>
              </a:spcBef>
            </a:pPr>
            <a:r>
              <a:rPr lang="en-US" dirty="0"/>
              <a:t>Thus the indicative rates presented later on, reflect cumulative combinations of the building blocks</a:t>
            </a:r>
          </a:p>
          <a:p>
            <a:pPr marL="457200" lvl="0" indent="-228600" rtl="0">
              <a:spcBef>
                <a:spcPts val="0"/>
              </a:spcBef>
            </a:pPr>
            <a:r>
              <a:rPr lang="en-US" dirty="0"/>
              <a:t>They are for illustration / guidance and are subject to change depending on the final combination chosen</a:t>
            </a:r>
          </a:p>
        </p:txBody>
      </p:sp>
      <p:sp>
        <p:nvSpPr>
          <p:cNvPr id="7" name="Shape 157"/>
          <p:cNvSpPr/>
          <p:nvPr/>
        </p:nvSpPr>
        <p:spPr>
          <a:xfrm>
            <a:off x="1252470" y="4937624"/>
            <a:ext cx="1076139" cy="513644"/>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58"/>
          <p:cNvSpPr/>
          <p:nvPr/>
        </p:nvSpPr>
        <p:spPr>
          <a:xfrm>
            <a:off x="1252471" y="5451268"/>
            <a:ext cx="1076139" cy="513644"/>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59"/>
          <p:cNvSpPr/>
          <p:nvPr/>
        </p:nvSpPr>
        <p:spPr>
          <a:xfrm>
            <a:off x="1252472" y="5964912"/>
            <a:ext cx="1076139" cy="513644"/>
          </a:xfrm>
          <a:prstGeom prst="rect">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58"/>
          <p:cNvSpPr/>
          <p:nvPr/>
        </p:nvSpPr>
        <p:spPr>
          <a:xfrm>
            <a:off x="2677569" y="5451268"/>
            <a:ext cx="1076139" cy="513644"/>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59"/>
          <p:cNvSpPr/>
          <p:nvPr/>
        </p:nvSpPr>
        <p:spPr>
          <a:xfrm>
            <a:off x="2677570" y="5964912"/>
            <a:ext cx="1076139" cy="513644"/>
          </a:xfrm>
          <a:prstGeom prst="rect">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59"/>
          <p:cNvSpPr/>
          <p:nvPr/>
        </p:nvSpPr>
        <p:spPr>
          <a:xfrm>
            <a:off x="4102666" y="5964912"/>
            <a:ext cx="1076139" cy="513644"/>
          </a:xfrm>
          <a:prstGeom prst="rect">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xfrm>
            <a:off x="7981950" y="6409794"/>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
        <p:nvSpPr>
          <p:cNvPr id="180" name="Shape 180"/>
          <p:cNvSpPr/>
          <p:nvPr/>
        </p:nvSpPr>
        <p:spPr>
          <a:xfrm>
            <a:off x="3159625" y="2201775"/>
            <a:ext cx="1455300" cy="3080700"/>
          </a:xfrm>
          <a:prstGeom prst="rect">
            <a:avLst/>
          </a:prstGeom>
          <a:solidFill>
            <a:srgbClr val="D8E2F3"/>
          </a:solidFill>
          <a:ln w="3175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1" name="Shape 181"/>
          <p:cNvSpPr txBox="1"/>
          <p:nvPr/>
        </p:nvSpPr>
        <p:spPr>
          <a:xfrm>
            <a:off x="3171425" y="2658332"/>
            <a:ext cx="1307103"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a:solidFill>
                  <a:srgbClr val="1F3864"/>
                </a:solidFill>
                <a:latin typeface="Calibri"/>
                <a:ea typeface="Calibri"/>
                <a:cs typeface="Calibri"/>
                <a:sym typeface="Calibri"/>
              </a:rPr>
              <a:t>Programme</a:t>
            </a:r>
          </a:p>
        </p:txBody>
      </p:sp>
      <p:sp>
        <p:nvSpPr>
          <p:cNvPr id="182" name="Shape 182"/>
          <p:cNvSpPr/>
          <p:nvPr/>
        </p:nvSpPr>
        <p:spPr>
          <a:xfrm>
            <a:off x="3159629" y="5282475"/>
            <a:ext cx="1455300" cy="415800"/>
          </a:xfrm>
          <a:prstGeom prst="rect">
            <a:avLst/>
          </a:prstGeom>
          <a:solidFill>
            <a:srgbClr val="8DA9DB"/>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50">
                <a:solidFill>
                  <a:schemeClr val="lt1"/>
                </a:solidFill>
                <a:latin typeface="Calibri"/>
                <a:ea typeface="Calibri"/>
                <a:cs typeface="Calibri"/>
                <a:sym typeface="Calibri"/>
              </a:rPr>
              <a:t>IB subject to Cost Recovery</a:t>
            </a:r>
          </a:p>
        </p:txBody>
      </p:sp>
      <p:sp>
        <p:nvSpPr>
          <p:cNvPr id="183" name="Shape 183"/>
          <p:cNvSpPr txBox="1"/>
          <p:nvPr/>
        </p:nvSpPr>
        <p:spPr>
          <a:xfrm>
            <a:off x="5707507" y="1940242"/>
            <a:ext cx="1307103" cy="28697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a:solidFill>
                  <a:srgbClr val="1F3864"/>
                </a:solidFill>
                <a:latin typeface="Calibri"/>
                <a:ea typeface="Calibri"/>
                <a:cs typeface="Calibri"/>
                <a:sym typeface="Calibri"/>
              </a:rPr>
              <a:t>Programme</a:t>
            </a:r>
          </a:p>
        </p:txBody>
      </p:sp>
      <p:grpSp>
        <p:nvGrpSpPr>
          <p:cNvPr id="184" name="Shape 184"/>
          <p:cNvGrpSpPr/>
          <p:nvPr/>
        </p:nvGrpSpPr>
        <p:grpSpPr>
          <a:xfrm>
            <a:off x="5695696" y="1484177"/>
            <a:ext cx="1455303" cy="4224380"/>
            <a:chOff x="4171696" y="1342508"/>
            <a:chExt cx="1455303" cy="4224380"/>
          </a:xfrm>
        </p:grpSpPr>
        <p:sp>
          <p:nvSpPr>
            <p:cNvPr id="185" name="Shape 185"/>
            <p:cNvSpPr/>
            <p:nvPr/>
          </p:nvSpPr>
          <p:spPr>
            <a:xfrm>
              <a:off x="4171700" y="1342508"/>
              <a:ext cx="1455300" cy="3679800"/>
            </a:xfrm>
            <a:prstGeom prst="rect">
              <a:avLst/>
            </a:prstGeom>
            <a:solidFill>
              <a:srgbClr val="D8E2F3"/>
            </a:solidFill>
            <a:ln w="3175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6" name="Shape 186"/>
            <p:cNvSpPr/>
            <p:nvPr/>
          </p:nvSpPr>
          <p:spPr>
            <a:xfrm>
              <a:off x="4171696" y="5022389"/>
              <a:ext cx="1455300" cy="544500"/>
            </a:xfrm>
            <a:prstGeom prst="rect">
              <a:avLst/>
            </a:prstGeom>
            <a:solidFill>
              <a:srgbClr val="8DA9DB"/>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lvl="0" algn="ctr" rtl="0">
                <a:spcBef>
                  <a:spcPts val="0"/>
                </a:spcBef>
                <a:buClr>
                  <a:schemeClr val="dk1"/>
                </a:buClr>
                <a:buSzPct val="25000"/>
                <a:buFont typeface="Arial"/>
                <a:buNone/>
              </a:pPr>
              <a:r>
                <a:rPr lang="en-US" sz="1050">
                  <a:solidFill>
                    <a:schemeClr val="lt1"/>
                  </a:solidFill>
                  <a:latin typeface="Calibri"/>
                  <a:ea typeface="Calibri"/>
                  <a:cs typeface="Calibri"/>
                  <a:sym typeface="Calibri"/>
                </a:rPr>
                <a:t>IB subject to cost recovery</a:t>
              </a:r>
            </a:p>
            <a:p>
              <a:pPr marL="0" marR="0" lvl="0" indent="0" algn="ctr" rtl="0">
                <a:spcBef>
                  <a:spcPts val="0"/>
                </a:spcBef>
                <a:buNone/>
              </a:pPr>
              <a:endParaRPr sz="1050">
                <a:solidFill>
                  <a:schemeClr val="lt1"/>
                </a:solidFill>
                <a:latin typeface="Calibri"/>
                <a:ea typeface="Calibri"/>
                <a:cs typeface="Calibri"/>
                <a:sym typeface="Calibri"/>
              </a:endParaRPr>
            </a:p>
          </p:txBody>
        </p:sp>
      </p:grpSp>
      <p:sp>
        <p:nvSpPr>
          <p:cNvPr id="187" name="Shape 187"/>
          <p:cNvSpPr txBox="1"/>
          <p:nvPr/>
        </p:nvSpPr>
        <p:spPr>
          <a:xfrm>
            <a:off x="8269339" y="3327073"/>
            <a:ext cx="1307103"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a:solidFill>
                  <a:srgbClr val="1F3864"/>
                </a:solidFill>
                <a:latin typeface="Calibri"/>
                <a:ea typeface="Calibri"/>
                <a:cs typeface="Calibri"/>
                <a:sym typeface="Calibri"/>
              </a:rPr>
              <a:t>Programme</a:t>
            </a:r>
          </a:p>
        </p:txBody>
      </p:sp>
      <p:grpSp>
        <p:nvGrpSpPr>
          <p:cNvPr id="188" name="Shape 188"/>
          <p:cNvGrpSpPr/>
          <p:nvPr/>
        </p:nvGrpSpPr>
        <p:grpSpPr>
          <a:xfrm>
            <a:off x="8256074" y="2911817"/>
            <a:ext cx="1456751" cy="2805862"/>
            <a:chOff x="6732074" y="3001970"/>
            <a:chExt cx="1456751" cy="2805862"/>
          </a:xfrm>
        </p:grpSpPr>
        <p:sp>
          <p:nvSpPr>
            <p:cNvPr id="189" name="Shape 189"/>
            <p:cNvSpPr/>
            <p:nvPr/>
          </p:nvSpPr>
          <p:spPr>
            <a:xfrm>
              <a:off x="6733525" y="3001970"/>
              <a:ext cx="1455300" cy="2496899"/>
            </a:xfrm>
            <a:prstGeom prst="rect">
              <a:avLst/>
            </a:prstGeom>
            <a:solidFill>
              <a:srgbClr val="D8E2F3"/>
            </a:solidFill>
            <a:ln w="3175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0" name="Shape 190"/>
            <p:cNvSpPr/>
            <p:nvPr/>
          </p:nvSpPr>
          <p:spPr>
            <a:xfrm>
              <a:off x="6732074" y="5511732"/>
              <a:ext cx="1455300" cy="296100"/>
            </a:xfrm>
            <a:prstGeom prst="rect">
              <a:avLst/>
            </a:prstGeom>
            <a:solidFill>
              <a:srgbClr val="8DA9DB"/>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lvl="0" algn="ctr" rtl="0">
                <a:spcBef>
                  <a:spcPts val="0"/>
                </a:spcBef>
                <a:buSzPct val="25000"/>
                <a:buNone/>
              </a:pPr>
              <a:r>
                <a:rPr lang="en-US" sz="800" dirty="0">
                  <a:solidFill>
                    <a:schemeClr val="lt1"/>
                  </a:solidFill>
                  <a:latin typeface="Calibri"/>
                  <a:ea typeface="Calibri"/>
                  <a:cs typeface="Calibri"/>
                  <a:sym typeface="Calibri"/>
                </a:rPr>
                <a:t>IB subject to Cost recovery</a:t>
              </a:r>
            </a:p>
          </p:txBody>
        </p:sp>
      </p:grpSp>
      <p:sp>
        <p:nvSpPr>
          <p:cNvPr id="191" name="Shape 191"/>
          <p:cNvSpPr/>
          <p:nvPr/>
        </p:nvSpPr>
        <p:spPr>
          <a:xfrm>
            <a:off x="2632650" y="2207571"/>
            <a:ext cx="333000" cy="3490800"/>
          </a:xfrm>
          <a:prstGeom prst="leftBrace">
            <a:avLst>
              <a:gd name="adj1" fmla="val 8333"/>
              <a:gd name="adj2" fmla="val 50000"/>
            </a:avLst>
          </a:prstGeom>
          <a:no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92" name="Shape 192"/>
          <p:cNvSpPr/>
          <p:nvPr/>
        </p:nvSpPr>
        <p:spPr>
          <a:xfrm>
            <a:off x="326404" y="5517505"/>
            <a:ext cx="2286000" cy="11817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050" b="1" i="1" dirty="0">
                <a:solidFill>
                  <a:schemeClr val="dk1"/>
                </a:solidFill>
                <a:latin typeface="Calibri"/>
                <a:ea typeface="Calibri"/>
                <a:cs typeface="Calibri"/>
                <a:sym typeface="Calibri"/>
              </a:rPr>
              <a:t>The chosen blocks would remain stable and hence not grow or shrink, irrespective of volume of contributions. Agencies will report on the actual performance annually as part of the organization’s Annual report (financial annex). </a:t>
            </a:r>
          </a:p>
        </p:txBody>
      </p:sp>
      <p:sp>
        <p:nvSpPr>
          <p:cNvPr id="193" name="Shape 193"/>
          <p:cNvSpPr/>
          <p:nvPr/>
        </p:nvSpPr>
        <p:spPr>
          <a:xfrm>
            <a:off x="286782" y="2997587"/>
            <a:ext cx="2354700" cy="14890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200" b="1" dirty="0">
                <a:solidFill>
                  <a:srgbClr val="1F3864"/>
                </a:solidFill>
                <a:latin typeface="Calibri"/>
                <a:ea typeface="Calibri"/>
                <a:cs typeface="Calibri"/>
                <a:sym typeface="Calibri"/>
              </a:rPr>
              <a:t>Change in contributions impacts the resources allocation to </a:t>
            </a:r>
            <a:r>
              <a:rPr lang="en-US" sz="1200" b="1" dirty="0" err="1">
                <a:solidFill>
                  <a:srgbClr val="1F3864"/>
                </a:solidFill>
                <a:latin typeface="Calibri"/>
                <a:ea typeface="Calibri"/>
                <a:cs typeface="Calibri"/>
                <a:sym typeface="Calibri"/>
              </a:rPr>
              <a:t>Programmes</a:t>
            </a:r>
            <a:r>
              <a:rPr lang="en-US" sz="1200" b="1" dirty="0">
                <a:solidFill>
                  <a:srgbClr val="1F3864"/>
                </a:solidFill>
                <a:latin typeface="Calibri"/>
                <a:ea typeface="Calibri"/>
                <a:cs typeface="Calibri"/>
                <a:sym typeface="Calibri"/>
              </a:rPr>
              <a:t>, as well as the level of institutional budget subject to cost recovery - i.e.  the ‘cost recovery charge’ related to  managing </a:t>
            </a:r>
            <a:r>
              <a:rPr lang="en-US" sz="1200" b="1" dirty="0" err="1">
                <a:solidFill>
                  <a:srgbClr val="1F3864"/>
                </a:solidFill>
                <a:latin typeface="Calibri"/>
                <a:ea typeface="Calibri"/>
                <a:cs typeface="Calibri"/>
                <a:sym typeface="Calibri"/>
              </a:rPr>
              <a:t>programmes</a:t>
            </a:r>
            <a:r>
              <a:rPr lang="en-US" sz="1200" b="1" dirty="0">
                <a:solidFill>
                  <a:srgbClr val="1F3864"/>
                </a:solidFill>
                <a:latin typeface="Calibri"/>
                <a:ea typeface="Calibri"/>
                <a:cs typeface="Calibri"/>
                <a:sym typeface="Calibri"/>
              </a:rPr>
              <a:t> </a:t>
            </a:r>
          </a:p>
        </p:txBody>
      </p:sp>
      <p:sp>
        <p:nvSpPr>
          <p:cNvPr id="194" name="Shape 194"/>
          <p:cNvSpPr/>
          <p:nvPr/>
        </p:nvSpPr>
        <p:spPr>
          <a:xfrm>
            <a:off x="2632650" y="5720849"/>
            <a:ext cx="333000" cy="365100"/>
          </a:xfrm>
          <a:prstGeom prst="leftBrace">
            <a:avLst>
              <a:gd name="adj1" fmla="val 114171"/>
              <a:gd name="adj2" fmla="val 50000"/>
            </a:avLst>
          </a:prstGeom>
          <a:no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cxnSp>
        <p:nvCxnSpPr>
          <p:cNvPr id="195" name="Shape 195"/>
          <p:cNvCxnSpPr/>
          <p:nvPr/>
        </p:nvCxnSpPr>
        <p:spPr>
          <a:xfrm rot="10800000" flipH="1">
            <a:off x="4614926" y="1490549"/>
            <a:ext cx="1010537" cy="711217"/>
          </a:xfrm>
          <a:prstGeom prst="straightConnector1">
            <a:avLst/>
          </a:prstGeom>
          <a:noFill/>
          <a:ln w="9525" cap="flat" cmpd="sng">
            <a:solidFill>
              <a:srgbClr val="385623"/>
            </a:solidFill>
            <a:prstDash val="dash"/>
            <a:miter/>
            <a:headEnd type="none" w="med" len="med"/>
            <a:tailEnd type="none" w="med" len="med"/>
          </a:ln>
        </p:spPr>
      </p:cxnSp>
      <p:sp>
        <p:nvSpPr>
          <p:cNvPr id="196" name="Shape 196"/>
          <p:cNvSpPr txBox="1"/>
          <p:nvPr/>
        </p:nvSpPr>
        <p:spPr>
          <a:xfrm>
            <a:off x="4762317" y="2583092"/>
            <a:ext cx="822960" cy="230832"/>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Increase</a:t>
            </a:r>
          </a:p>
        </p:txBody>
      </p:sp>
      <p:sp>
        <p:nvSpPr>
          <p:cNvPr id="197" name="Shape 197"/>
          <p:cNvSpPr txBox="1"/>
          <p:nvPr/>
        </p:nvSpPr>
        <p:spPr>
          <a:xfrm>
            <a:off x="4726673" y="5686380"/>
            <a:ext cx="792600" cy="230700"/>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No change</a:t>
            </a:r>
          </a:p>
        </p:txBody>
      </p:sp>
      <p:cxnSp>
        <p:nvCxnSpPr>
          <p:cNvPr id="198" name="Shape 198"/>
          <p:cNvCxnSpPr/>
          <p:nvPr/>
        </p:nvCxnSpPr>
        <p:spPr>
          <a:xfrm>
            <a:off x="4650039" y="5705312"/>
            <a:ext cx="1010400" cy="0"/>
          </a:xfrm>
          <a:prstGeom prst="straightConnector1">
            <a:avLst/>
          </a:prstGeom>
          <a:noFill/>
          <a:ln w="9525" cap="flat" cmpd="sng">
            <a:solidFill>
              <a:srgbClr val="385623"/>
            </a:solidFill>
            <a:prstDash val="dash"/>
            <a:miter/>
            <a:headEnd type="none" w="med" len="med"/>
            <a:tailEnd type="none" w="med" len="med"/>
          </a:ln>
        </p:spPr>
      </p:cxnSp>
      <p:cxnSp>
        <p:nvCxnSpPr>
          <p:cNvPr id="199" name="Shape 199"/>
          <p:cNvCxnSpPr/>
          <p:nvPr/>
        </p:nvCxnSpPr>
        <p:spPr>
          <a:xfrm>
            <a:off x="7187539" y="5705312"/>
            <a:ext cx="1010400" cy="0"/>
          </a:xfrm>
          <a:prstGeom prst="straightConnector1">
            <a:avLst/>
          </a:prstGeom>
          <a:noFill/>
          <a:ln w="9525" cap="flat" cmpd="sng">
            <a:solidFill>
              <a:srgbClr val="FFC000"/>
            </a:solidFill>
            <a:prstDash val="dash"/>
            <a:miter/>
            <a:headEnd type="none" w="med" len="med"/>
            <a:tailEnd type="none" w="med" len="med"/>
          </a:ln>
        </p:spPr>
      </p:cxnSp>
      <p:cxnSp>
        <p:nvCxnSpPr>
          <p:cNvPr id="200" name="Shape 200"/>
          <p:cNvCxnSpPr/>
          <p:nvPr/>
        </p:nvCxnSpPr>
        <p:spPr>
          <a:xfrm>
            <a:off x="7221239" y="1548209"/>
            <a:ext cx="1036289" cy="1441518"/>
          </a:xfrm>
          <a:prstGeom prst="straightConnector1">
            <a:avLst/>
          </a:prstGeom>
          <a:noFill/>
          <a:ln w="9525" cap="flat" cmpd="sng">
            <a:solidFill>
              <a:srgbClr val="FFC000"/>
            </a:solidFill>
            <a:prstDash val="dash"/>
            <a:miter/>
            <a:headEnd type="none" w="med" len="med"/>
            <a:tailEnd type="none" w="med" len="med"/>
          </a:ln>
        </p:spPr>
      </p:cxnSp>
      <p:sp>
        <p:nvSpPr>
          <p:cNvPr id="201" name="Shape 201"/>
          <p:cNvSpPr txBox="1"/>
          <p:nvPr/>
        </p:nvSpPr>
        <p:spPr>
          <a:xfrm>
            <a:off x="7327552" y="5686380"/>
            <a:ext cx="792600" cy="230700"/>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No change</a:t>
            </a:r>
          </a:p>
        </p:txBody>
      </p:sp>
      <p:sp>
        <p:nvSpPr>
          <p:cNvPr id="202" name="Shape 202"/>
          <p:cNvSpPr txBox="1"/>
          <p:nvPr/>
        </p:nvSpPr>
        <p:spPr>
          <a:xfrm>
            <a:off x="7331359" y="3008100"/>
            <a:ext cx="822960" cy="230832"/>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Decrease</a:t>
            </a:r>
          </a:p>
        </p:txBody>
      </p:sp>
      <p:sp>
        <p:nvSpPr>
          <p:cNvPr id="203" name="Shape 203"/>
          <p:cNvSpPr txBox="1"/>
          <p:nvPr/>
        </p:nvSpPr>
        <p:spPr>
          <a:xfrm>
            <a:off x="5256451" y="1049476"/>
            <a:ext cx="22860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1">
                <a:solidFill>
                  <a:srgbClr val="1F3864"/>
                </a:solidFill>
                <a:latin typeface="Calibri"/>
                <a:ea typeface="Calibri"/>
                <a:cs typeface="Calibri"/>
                <a:sym typeface="Calibri"/>
              </a:rPr>
              <a:t>Scenario with increased contributions</a:t>
            </a:r>
          </a:p>
        </p:txBody>
      </p:sp>
      <p:sp>
        <p:nvSpPr>
          <p:cNvPr id="204" name="Shape 204"/>
          <p:cNvSpPr txBox="1"/>
          <p:nvPr/>
        </p:nvSpPr>
        <p:spPr>
          <a:xfrm>
            <a:off x="7883929" y="1049476"/>
            <a:ext cx="22860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1">
                <a:solidFill>
                  <a:srgbClr val="1F3864"/>
                </a:solidFill>
                <a:latin typeface="Calibri"/>
                <a:ea typeface="Calibri"/>
                <a:cs typeface="Calibri"/>
                <a:sym typeface="Calibri"/>
              </a:rPr>
              <a:t>Scenario with decreased contributions</a:t>
            </a:r>
          </a:p>
        </p:txBody>
      </p:sp>
      <p:grpSp>
        <p:nvGrpSpPr>
          <p:cNvPr id="205" name="Shape 205"/>
          <p:cNvGrpSpPr/>
          <p:nvPr/>
        </p:nvGrpSpPr>
        <p:grpSpPr>
          <a:xfrm>
            <a:off x="3158316" y="5708856"/>
            <a:ext cx="1453897" cy="330464"/>
            <a:chOff x="1158722" y="4342381"/>
            <a:chExt cx="1870445" cy="1144663"/>
          </a:xfrm>
          <a:solidFill>
            <a:srgbClr val="0070C0"/>
          </a:solidFill>
        </p:grpSpPr>
        <p:sp>
          <p:nvSpPr>
            <p:cNvPr id="206" name="Shape 206"/>
            <p:cNvSpPr/>
            <p:nvPr/>
          </p:nvSpPr>
          <p:spPr>
            <a:xfrm>
              <a:off x="1158722" y="4342381"/>
              <a:ext cx="1870445" cy="1144663"/>
            </a:xfrm>
            <a:prstGeom prst="rect">
              <a:avLst/>
            </a:prstGeom>
            <a:grp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7" name="Shape 207"/>
            <p:cNvSpPr txBox="1"/>
            <p:nvPr/>
          </p:nvSpPr>
          <p:spPr>
            <a:xfrm>
              <a:off x="1237684" y="4720994"/>
              <a:ext cx="1645800" cy="693600"/>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1000" b="1" i="1" dirty="0">
                  <a:solidFill>
                    <a:schemeClr val="lt1"/>
                  </a:solidFill>
                  <a:latin typeface="Calibri"/>
                  <a:ea typeface="Calibri"/>
                  <a:cs typeface="Calibri"/>
                  <a:sym typeface="Calibri"/>
                </a:rPr>
                <a:t>[LEGO BLOCKS]</a:t>
              </a:r>
            </a:p>
          </p:txBody>
        </p:sp>
      </p:grpSp>
      <p:grpSp>
        <p:nvGrpSpPr>
          <p:cNvPr id="208" name="Shape 208"/>
          <p:cNvGrpSpPr/>
          <p:nvPr/>
        </p:nvGrpSpPr>
        <p:grpSpPr>
          <a:xfrm>
            <a:off x="5697135" y="5692938"/>
            <a:ext cx="1453897" cy="330464"/>
            <a:chOff x="1146220" y="4306396"/>
            <a:chExt cx="1870445" cy="1144663"/>
          </a:xfrm>
          <a:solidFill>
            <a:srgbClr val="0070C0"/>
          </a:solidFill>
        </p:grpSpPr>
        <p:sp>
          <p:nvSpPr>
            <p:cNvPr id="209" name="Shape 209"/>
            <p:cNvSpPr/>
            <p:nvPr/>
          </p:nvSpPr>
          <p:spPr>
            <a:xfrm>
              <a:off x="1146220" y="4306396"/>
              <a:ext cx="1870445" cy="1144663"/>
            </a:xfrm>
            <a:prstGeom prst="rect">
              <a:avLst/>
            </a:prstGeom>
            <a:grp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0" name="Shape 210"/>
            <p:cNvSpPr txBox="1"/>
            <p:nvPr/>
          </p:nvSpPr>
          <p:spPr>
            <a:xfrm>
              <a:off x="1276903" y="4469292"/>
              <a:ext cx="1645920" cy="693506"/>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1000" b="1" i="1" dirty="0">
                  <a:solidFill>
                    <a:schemeClr val="lt1"/>
                  </a:solidFill>
                  <a:latin typeface="Calibri"/>
                  <a:ea typeface="Calibri"/>
                  <a:cs typeface="Calibri"/>
                  <a:sym typeface="Calibri"/>
                </a:rPr>
                <a:t>[LEGO BLOCKS]</a:t>
              </a:r>
            </a:p>
          </p:txBody>
        </p:sp>
      </p:grpSp>
      <p:sp>
        <p:nvSpPr>
          <p:cNvPr id="211" name="Shape 211"/>
          <p:cNvSpPr/>
          <p:nvPr/>
        </p:nvSpPr>
        <p:spPr>
          <a:xfrm>
            <a:off x="8258975" y="5693405"/>
            <a:ext cx="1453800" cy="330600"/>
          </a:xfrm>
          <a:prstGeom prst="rect">
            <a:avLst/>
          </a:prstGeom>
          <a:solidFill>
            <a:srgbClr val="0070C0"/>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2" name="Shape 212"/>
          <p:cNvSpPr txBox="1"/>
          <p:nvPr/>
        </p:nvSpPr>
        <p:spPr>
          <a:xfrm>
            <a:off x="5784851" y="2181813"/>
            <a:ext cx="1307103"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a:solidFill>
                  <a:srgbClr val="1F3864"/>
                </a:solidFill>
                <a:latin typeface="Calibri"/>
                <a:ea typeface="Calibri"/>
                <a:cs typeface="Calibri"/>
                <a:sym typeface="Calibri"/>
              </a:rPr>
              <a:t>Programme</a:t>
            </a:r>
          </a:p>
        </p:txBody>
      </p:sp>
      <p:sp>
        <p:nvSpPr>
          <p:cNvPr id="213" name="Shape 213"/>
          <p:cNvSpPr txBox="1"/>
          <p:nvPr/>
        </p:nvSpPr>
        <p:spPr>
          <a:xfrm>
            <a:off x="8302311" y="3083333"/>
            <a:ext cx="1307103"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a:solidFill>
                  <a:srgbClr val="1F3864"/>
                </a:solidFill>
                <a:latin typeface="Calibri"/>
                <a:ea typeface="Calibri"/>
                <a:cs typeface="Calibri"/>
                <a:sym typeface="Calibri"/>
              </a:rPr>
              <a:t>Programme</a:t>
            </a:r>
          </a:p>
        </p:txBody>
      </p:sp>
      <p:sp>
        <p:nvSpPr>
          <p:cNvPr id="214" name="Shape 214"/>
          <p:cNvSpPr txBox="1"/>
          <p:nvPr/>
        </p:nvSpPr>
        <p:spPr>
          <a:xfrm>
            <a:off x="4743832" y="5282471"/>
            <a:ext cx="822900" cy="230700"/>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Increase</a:t>
            </a:r>
          </a:p>
        </p:txBody>
      </p:sp>
      <p:sp>
        <p:nvSpPr>
          <p:cNvPr id="215" name="Shape 215"/>
          <p:cNvSpPr txBox="1"/>
          <p:nvPr/>
        </p:nvSpPr>
        <p:spPr>
          <a:xfrm>
            <a:off x="7279967" y="5408653"/>
            <a:ext cx="822900" cy="230700"/>
          </a:xfrm>
          <a:prstGeom prst="rect">
            <a:avLst/>
          </a:prstGeom>
          <a:solidFill>
            <a:schemeClr val="lt1"/>
          </a:solidFill>
          <a:ln w="9525" cap="flat" cmpd="sng">
            <a:solidFill>
              <a:schemeClr val="lt1"/>
            </a:solidFill>
            <a:prstDash val="dot"/>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900" b="1" i="1">
                <a:solidFill>
                  <a:schemeClr val="accent1"/>
                </a:solidFill>
                <a:latin typeface="Calibri"/>
                <a:ea typeface="Calibri"/>
                <a:cs typeface="Calibri"/>
                <a:sym typeface="Calibri"/>
              </a:rPr>
              <a:t>Decrease</a:t>
            </a:r>
          </a:p>
        </p:txBody>
      </p:sp>
      <p:sp>
        <p:nvSpPr>
          <p:cNvPr id="216" name="Shape 216"/>
          <p:cNvSpPr txBox="1"/>
          <p:nvPr/>
        </p:nvSpPr>
        <p:spPr>
          <a:xfrm>
            <a:off x="286782" y="250424"/>
            <a:ext cx="11940050" cy="636000"/>
          </a:xfrm>
          <a:prstGeom prst="rect">
            <a:avLst/>
          </a:prstGeom>
          <a:noFill/>
          <a:ln>
            <a:noFill/>
          </a:ln>
        </p:spPr>
        <p:txBody>
          <a:bodyPr lIns="91425" tIns="91425" rIns="91425" bIns="91425" anchor="ctr" anchorCtr="0">
            <a:noAutofit/>
          </a:bodyPr>
          <a:lstStyle/>
          <a:p>
            <a:r>
              <a:rPr lang="en-US" sz="3200" b="1" dirty="0">
                <a:solidFill>
                  <a:schemeClr val="dk1"/>
                </a:solidFill>
                <a:latin typeface="Calibri"/>
                <a:ea typeface="Calibri"/>
                <a:cs typeface="Calibri"/>
                <a:sym typeface="Calibri"/>
              </a:rPr>
              <a:t>Financial implication of the cost recovery model [core + non core]</a:t>
            </a:r>
          </a:p>
        </p:txBody>
      </p:sp>
      <p:sp>
        <p:nvSpPr>
          <p:cNvPr id="217" name="Shape 217"/>
          <p:cNvSpPr txBox="1"/>
          <p:nvPr/>
        </p:nvSpPr>
        <p:spPr>
          <a:xfrm>
            <a:off x="8296681" y="5758132"/>
            <a:ext cx="1279500" cy="200100"/>
          </a:xfrm>
          <a:prstGeom prst="rect">
            <a:avLst/>
          </a:prstGeom>
          <a:solidFill>
            <a:srgbClr val="0070C0"/>
          </a:solidFill>
          <a:ln>
            <a:noFill/>
          </a:ln>
        </p:spPr>
        <p:txBody>
          <a:bodyPr lIns="91425" tIns="45700" rIns="91425" bIns="45700" anchor="t" anchorCtr="0">
            <a:noAutofit/>
          </a:bodyPr>
          <a:lstStyle/>
          <a:p>
            <a:pPr marL="0" marR="0" lvl="0" indent="0" algn="ctr" rtl="0">
              <a:spcBef>
                <a:spcPts val="0"/>
              </a:spcBef>
              <a:buSzPct val="25000"/>
              <a:buNone/>
            </a:pPr>
            <a:r>
              <a:rPr lang="en-US" sz="1000" b="1" i="1">
                <a:solidFill>
                  <a:schemeClr val="lt1"/>
                </a:solidFill>
                <a:latin typeface="Calibri"/>
                <a:ea typeface="Calibri"/>
                <a:cs typeface="Calibri"/>
                <a:sym typeface="Calibri"/>
              </a:rPr>
              <a:t>[LEGO BLOCKS]</a:t>
            </a:r>
          </a:p>
        </p:txBody>
      </p:sp>
      <p:sp>
        <p:nvSpPr>
          <p:cNvPr id="42" name="Shape 211"/>
          <p:cNvSpPr/>
          <p:nvPr/>
        </p:nvSpPr>
        <p:spPr>
          <a:xfrm>
            <a:off x="10424682" y="4030601"/>
            <a:ext cx="368918" cy="330600"/>
          </a:xfrm>
          <a:prstGeom prst="rect">
            <a:avLst/>
          </a:prstGeom>
          <a:solidFill>
            <a:srgbClr val="0070C0"/>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 name="TextBox 2"/>
          <p:cNvSpPr txBox="1"/>
          <p:nvPr/>
        </p:nvSpPr>
        <p:spPr>
          <a:xfrm>
            <a:off x="10820774" y="3995526"/>
            <a:ext cx="1298863" cy="1169551"/>
          </a:xfrm>
          <a:prstGeom prst="rect">
            <a:avLst/>
          </a:prstGeom>
          <a:noFill/>
        </p:spPr>
        <p:txBody>
          <a:bodyPr wrap="square" rtlCol="0">
            <a:spAutoFit/>
          </a:bodyPr>
          <a:lstStyle/>
          <a:p>
            <a:r>
              <a:rPr lang="en-US" sz="1000" dirty="0"/>
              <a:t>LEGO BLOCKS activities are fully funded from core and do not grow or shrink despite changes in the contribution levels.</a:t>
            </a:r>
          </a:p>
        </p:txBody>
      </p:sp>
      <p:sp>
        <p:nvSpPr>
          <p:cNvPr id="45" name="TextBox 44"/>
          <p:cNvSpPr txBox="1"/>
          <p:nvPr/>
        </p:nvSpPr>
        <p:spPr>
          <a:xfrm>
            <a:off x="10820774" y="3175411"/>
            <a:ext cx="1298863" cy="707886"/>
          </a:xfrm>
          <a:prstGeom prst="rect">
            <a:avLst/>
          </a:prstGeom>
          <a:noFill/>
        </p:spPr>
        <p:txBody>
          <a:bodyPr wrap="square" rtlCol="0">
            <a:spAutoFit/>
          </a:bodyPr>
          <a:lstStyle/>
          <a:p>
            <a:r>
              <a:rPr lang="en-US" sz="1000" dirty="0"/>
              <a:t>IB subject to cost recovery is funded from all sources of funds.</a:t>
            </a:r>
          </a:p>
        </p:txBody>
      </p:sp>
      <p:sp>
        <p:nvSpPr>
          <p:cNvPr id="46" name="Shape 211"/>
          <p:cNvSpPr/>
          <p:nvPr/>
        </p:nvSpPr>
        <p:spPr>
          <a:xfrm>
            <a:off x="10424682" y="3238932"/>
            <a:ext cx="368918" cy="330600"/>
          </a:xfrm>
          <a:prstGeom prst="rect">
            <a:avLst/>
          </a:prstGeom>
          <a:solidFill>
            <a:schemeClr val="accent1">
              <a:lumMod val="60000"/>
              <a:lumOff val="40000"/>
            </a:schemeClr>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7" name="Shape 211"/>
          <p:cNvSpPr/>
          <p:nvPr/>
        </p:nvSpPr>
        <p:spPr>
          <a:xfrm>
            <a:off x="10426994" y="2493032"/>
            <a:ext cx="368918" cy="330600"/>
          </a:xfrm>
          <a:prstGeom prst="rect">
            <a:avLst/>
          </a:prstGeom>
          <a:solidFill>
            <a:schemeClr val="accent1">
              <a:lumMod val="20000"/>
              <a:lumOff val="80000"/>
            </a:schemeClr>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 name="TextBox 48"/>
          <p:cNvSpPr txBox="1"/>
          <p:nvPr/>
        </p:nvSpPr>
        <p:spPr>
          <a:xfrm>
            <a:off x="10820774" y="2435729"/>
            <a:ext cx="1298863" cy="707886"/>
          </a:xfrm>
          <a:prstGeom prst="rect">
            <a:avLst/>
          </a:prstGeom>
          <a:noFill/>
        </p:spPr>
        <p:txBody>
          <a:bodyPr wrap="square" rtlCol="0">
            <a:spAutoFit/>
          </a:bodyPr>
          <a:lstStyle/>
          <a:p>
            <a:r>
              <a:rPr lang="en-US" sz="1000" dirty="0" err="1"/>
              <a:t>Programme</a:t>
            </a:r>
            <a:r>
              <a:rPr lang="en-US" sz="1000" dirty="0"/>
              <a:t> activities are funded from all sources of funds.</a:t>
            </a:r>
          </a:p>
        </p:txBody>
      </p:sp>
      <p:sp>
        <p:nvSpPr>
          <p:cNvPr id="50" name="TextBox 49"/>
          <p:cNvSpPr txBox="1"/>
          <p:nvPr/>
        </p:nvSpPr>
        <p:spPr>
          <a:xfrm>
            <a:off x="10609141" y="1989652"/>
            <a:ext cx="1298863" cy="246221"/>
          </a:xfrm>
          <a:prstGeom prst="rect">
            <a:avLst/>
          </a:prstGeom>
          <a:noFill/>
        </p:spPr>
        <p:txBody>
          <a:bodyPr wrap="square" rtlCol="0">
            <a:spAutoFit/>
          </a:bodyPr>
          <a:lstStyle/>
          <a:p>
            <a:pPr algn="ctr"/>
            <a:r>
              <a:rPr lang="en-US" sz="1000" b="1" dirty="0"/>
              <a:t>LEGENDS</a:t>
            </a:r>
          </a:p>
        </p:txBody>
      </p:sp>
    </p:spTree>
    <p:extLst>
      <p:ext uri="{BB962C8B-B14F-4D97-AF65-F5344CB8AC3E}">
        <p14:creationId xmlns:p14="http://schemas.microsoft.com/office/powerpoint/2010/main" val="325105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42529" y="54429"/>
            <a:ext cx="10515600" cy="496200"/>
          </a:xfrm>
          <a:prstGeom prst="rect">
            <a:avLst/>
          </a:prstGeom>
        </p:spPr>
        <p:txBody>
          <a:bodyPr lIns="91425" tIns="91425" rIns="91425" bIns="91425" anchor="ctr" anchorCtr="0">
            <a:noAutofit/>
          </a:bodyPr>
          <a:lstStyle/>
          <a:p>
            <a:pPr lvl="0">
              <a:spcBef>
                <a:spcPts val="0"/>
              </a:spcBef>
              <a:buNone/>
            </a:pPr>
            <a:r>
              <a:rPr lang="en-US" sz="3000" b="1"/>
              <a:t>Overview of costs covered by core vs. cost recovery</a:t>
            </a:r>
            <a:r>
              <a:rPr lang="en-US" sz="3000"/>
              <a:t> </a:t>
            </a:r>
          </a:p>
        </p:txBody>
      </p:sp>
      <p:graphicFrame>
        <p:nvGraphicFramePr>
          <p:cNvPr id="252" name="Shape 252"/>
          <p:cNvGraphicFramePr/>
          <p:nvPr>
            <p:extLst>
              <p:ext uri="{D42A27DB-BD31-4B8C-83A1-F6EECF244321}">
                <p14:modId xmlns:p14="http://schemas.microsoft.com/office/powerpoint/2010/main" val="4054267412"/>
              </p:ext>
            </p:extLst>
          </p:nvPr>
        </p:nvGraphicFramePr>
        <p:xfrm>
          <a:off x="609804" y="622135"/>
          <a:ext cx="10881775" cy="5734215"/>
        </p:xfrm>
        <a:graphic>
          <a:graphicData uri="http://schemas.openxmlformats.org/drawingml/2006/table">
            <a:tbl>
              <a:tblPr>
                <a:noFill/>
                <a:tableStyleId>{AD38BF45-5583-4659-BEC3-52A398C6F125}</a:tableStyleId>
              </a:tblPr>
              <a:tblGrid>
                <a:gridCol w="982599">
                  <a:extLst>
                    <a:ext uri="{9D8B030D-6E8A-4147-A177-3AD203B41FA5}">
                      <a16:colId xmlns:a16="http://schemas.microsoft.com/office/drawing/2014/main" val="20000"/>
                    </a:ext>
                  </a:extLst>
                </a:gridCol>
                <a:gridCol w="1004493">
                  <a:extLst>
                    <a:ext uri="{9D8B030D-6E8A-4147-A177-3AD203B41FA5}">
                      <a16:colId xmlns:a16="http://schemas.microsoft.com/office/drawing/2014/main" val="20001"/>
                    </a:ext>
                  </a:extLst>
                </a:gridCol>
                <a:gridCol w="1625919">
                  <a:extLst>
                    <a:ext uri="{9D8B030D-6E8A-4147-A177-3AD203B41FA5}">
                      <a16:colId xmlns:a16="http://schemas.microsoft.com/office/drawing/2014/main" val="20002"/>
                    </a:ext>
                  </a:extLst>
                </a:gridCol>
                <a:gridCol w="1832516">
                  <a:extLst>
                    <a:ext uri="{9D8B030D-6E8A-4147-A177-3AD203B41FA5}">
                      <a16:colId xmlns:a16="http://schemas.microsoft.com/office/drawing/2014/main" val="20003"/>
                    </a:ext>
                  </a:extLst>
                </a:gridCol>
                <a:gridCol w="3150610">
                  <a:extLst>
                    <a:ext uri="{9D8B030D-6E8A-4147-A177-3AD203B41FA5}">
                      <a16:colId xmlns:a16="http://schemas.microsoft.com/office/drawing/2014/main" val="20004"/>
                    </a:ext>
                  </a:extLst>
                </a:gridCol>
                <a:gridCol w="2285638">
                  <a:extLst>
                    <a:ext uri="{9D8B030D-6E8A-4147-A177-3AD203B41FA5}">
                      <a16:colId xmlns:a16="http://schemas.microsoft.com/office/drawing/2014/main" val="20005"/>
                    </a:ext>
                  </a:extLst>
                </a:gridCol>
              </a:tblGrid>
              <a:tr h="738100">
                <a:tc>
                  <a:txBody>
                    <a:bodyPr/>
                    <a:lstStyle/>
                    <a:p>
                      <a:pPr lvl="0" rtl="0">
                        <a:spcBef>
                          <a:spcPts val="0"/>
                        </a:spcBef>
                        <a:buNone/>
                      </a:pPr>
                      <a:endParaRPr sz="1100"/>
                    </a:p>
                  </a:txBody>
                  <a:tcPr marL="91425" marR="91425" marT="91425" marB="91425"/>
                </a:tc>
                <a:tc>
                  <a:txBody>
                    <a:bodyPr/>
                    <a:lstStyle/>
                    <a:p>
                      <a:pPr lvl="0">
                        <a:spcBef>
                          <a:spcPts val="0"/>
                        </a:spcBef>
                        <a:buNone/>
                      </a:pPr>
                      <a:r>
                        <a:rPr lang="en-US" sz="1000" b="1" i="1"/>
                        <a:t>Starting point</a:t>
                      </a:r>
                    </a:p>
                  </a:txBody>
                  <a:tcPr marL="91425" marR="91425" marT="91425" marB="91425"/>
                </a:tc>
                <a:tc>
                  <a:txBody>
                    <a:bodyPr/>
                    <a:lstStyle/>
                    <a:p>
                      <a:pPr lvl="0">
                        <a:spcBef>
                          <a:spcPts val="0"/>
                        </a:spcBef>
                        <a:buNone/>
                      </a:pPr>
                      <a:r>
                        <a:rPr lang="en-US" sz="1000" b="1" i="1"/>
                        <a:t>Current Model (per decision 2013/9)</a:t>
                      </a:r>
                    </a:p>
                  </a:txBody>
                  <a:tcPr marL="91425" marR="91425" marT="91425" marB="91425"/>
                </a:tc>
                <a:tc>
                  <a:txBody>
                    <a:bodyPr/>
                    <a:lstStyle/>
                    <a:p>
                      <a:pPr lvl="0">
                        <a:spcBef>
                          <a:spcPts val="0"/>
                        </a:spcBef>
                        <a:buNone/>
                      </a:pPr>
                      <a:r>
                        <a:rPr lang="en-US" sz="1000" b="1"/>
                        <a:t>Executive leadership, C.O. leadership, Independent Assurance</a:t>
                      </a:r>
                    </a:p>
                  </a:txBody>
                  <a:tcPr marL="91425" marR="91425" marT="91425" marB="91425"/>
                </a:tc>
                <a:tc>
                  <a:txBody>
                    <a:bodyPr/>
                    <a:lstStyle/>
                    <a:p>
                      <a:pPr lvl="0">
                        <a:spcBef>
                          <a:spcPts val="0"/>
                        </a:spcBef>
                        <a:buNone/>
                      </a:pPr>
                      <a:r>
                        <a:rPr lang="en-US" sz="1000" b="1"/>
                        <a:t>Previous </a:t>
                      </a:r>
                      <a:r>
                        <a:rPr lang="en-US" sz="1000" b="1" i="1"/>
                        <a:t>plus</a:t>
                      </a:r>
                      <a:r>
                        <a:rPr lang="en-US" sz="1000" b="1"/>
                        <a:t> Directing  advocacy, resource stewardship and technical leadership</a:t>
                      </a:r>
                    </a:p>
                  </a:txBody>
                  <a:tcPr marL="91425" marR="91425" marT="91425" marB="91425"/>
                </a:tc>
                <a:tc>
                  <a:txBody>
                    <a:bodyPr/>
                    <a:lstStyle/>
                    <a:p>
                      <a:pPr lvl="0">
                        <a:spcBef>
                          <a:spcPts val="0"/>
                        </a:spcBef>
                        <a:buNone/>
                      </a:pPr>
                      <a:r>
                        <a:rPr lang="en-US" sz="1000" b="1"/>
                        <a:t>Previous </a:t>
                      </a:r>
                      <a:r>
                        <a:rPr lang="en-US" sz="1000" b="1" i="1"/>
                        <a:t>plus</a:t>
                      </a:r>
                      <a:r>
                        <a:rPr lang="en-US" sz="1000" b="1"/>
                        <a:t> Integrating UN norms &amp; standards; and quality assurance</a:t>
                      </a:r>
                    </a:p>
                  </a:txBody>
                  <a:tcPr marL="91425" marR="91425" marT="91425" marB="91425"/>
                </a:tc>
                <a:extLst>
                  <a:ext uri="{0D108BD9-81ED-4DB2-BD59-A6C34878D82A}">
                    <a16:rowId xmlns:a16="http://schemas.microsoft.com/office/drawing/2014/main" val="10000"/>
                  </a:ext>
                </a:extLst>
              </a:tr>
              <a:tr h="0">
                <a:tc>
                  <a:txBody>
                    <a:bodyPr/>
                    <a:lstStyle/>
                    <a:p>
                      <a:pPr lvl="0" rtl="0">
                        <a:spcBef>
                          <a:spcPts val="0"/>
                        </a:spcBef>
                        <a:buNone/>
                      </a:pPr>
                      <a:endParaRPr sz="1100"/>
                    </a:p>
                  </a:txBody>
                  <a:tcPr marL="91425" marR="91425" marT="91425" marB="91425"/>
                </a:tc>
                <a:tc>
                  <a:txBody>
                    <a:bodyPr/>
                    <a:lstStyle/>
                    <a:p>
                      <a:pPr lvl="0" rtl="0">
                        <a:spcBef>
                          <a:spcPts val="0"/>
                        </a:spcBef>
                        <a:buNone/>
                      </a:pPr>
                      <a:endParaRPr sz="1000" b="1" i="1"/>
                    </a:p>
                  </a:txBody>
                  <a:tcPr marL="91425" marR="91425" marT="91425" marB="91425"/>
                </a:tc>
                <a:tc>
                  <a:txBody>
                    <a:bodyPr/>
                    <a:lstStyle/>
                    <a:p>
                      <a:pPr lvl="0" rtl="0">
                        <a:spcBef>
                          <a:spcPts val="0"/>
                        </a:spcBef>
                        <a:buNone/>
                      </a:pPr>
                      <a:endParaRPr sz="1000" b="1" i="1"/>
                    </a:p>
                  </a:txBody>
                  <a:tcPr marL="91425" marR="91425" marT="91425" marB="91425"/>
                </a:tc>
                <a:tc>
                  <a:txBody>
                    <a:bodyPr/>
                    <a:lstStyle/>
                    <a:p>
                      <a:pPr lvl="0" rtl="0">
                        <a:spcBef>
                          <a:spcPts val="0"/>
                        </a:spcBef>
                        <a:buNone/>
                      </a:pPr>
                      <a:r>
                        <a:rPr lang="en-US" sz="1000" b="1"/>
                        <a:t>Green</a:t>
                      </a:r>
                    </a:p>
                  </a:txBody>
                  <a:tcPr marL="91425" marR="91425" marT="91425" marB="91425"/>
                </a:tc>
                <a:tc>
                  <a:txBody>
                    <a:bodyPr/>
                    <a:lstStyle/>
                    <a:p>
                      <a:pPr lvl="0" rtl="0">
                        <a:spcBef>
                          <a:spcPts val="0"/>
                        </a:spcBef>
                        <a:buNone/>
                      </a:pPr>
                      <a:r>
                        <a:rPr lang="en-US" sz="1000" b="1"/>
                        <a:t>Green + Yellow</a:t>
                      </a:r>
                    </a:p>
                  </a:txBody>
                  <a:tcPr marL="91425" marR="91425" marT="91425" marB="91425"/>
                </a:tc>
                <a:tc>
                  <a:txBody>
                    <a:bodyPr/>
                    <a:lstStyle/>
                    <a:p>
                      <a:pPr lvl="0" rtl="0">
                        <a:spcBef>
                          <a:spcPts val="0"/>
                        </a:spcBef>
                        <a:buNone/>
                      </a:pPr>
                      <a:r>
                        <a:rPr lang="en-US" sz="1000" b="1"/>
                        <a:t>Green + Yellow + Blue</a:t>
                      </a:r>
                    </a:p>
                  </a:txBody>
                  <a:tcPr marL="91425" marR="91425" marT="91425" marB="91425"/>
                </a:tc>
                <a:extLst>
                  <a:ext uri="{0D108BD9-81ED-4DB2-BD59-A6C34878D82A}">
                    <a16:rowId xmlns:a16="http://schemas.microsoft.com/office/drawing/2014/main" val="10001"/>
                  </a:ext>
                </a:extLst>
              </a:tr>
              <a:tr h="1312125">
                <a:tc>
                  <a:txBody>
                    <a:bodyPr/>
                    <a:lstStyle/>
                    <a:p>
                      <a:pPr lvl="0" rtl="0">
                        <a:spcBef>
                          <a:spcPts val="0"/>
                        </a:spcBef>
                        <a:buNone/>
                      </a:pPr>
                      <a:r>
                        <a:rPr lang="en-US" sz="1100" b="1"/>
                        <a:t>Core covers</a:t>
                      </a:r>
                    </a:p>
                  </a:txBody>
                  <a:tcPr marL="91425" marR="91425" marT="91425" marB="91425"/>
                </a:tc>
                <a:tc>
                  <a:txBody>
                    <a:bodyPr/>
                    <a:lstStyle/>
                    <a:p>
                      <a:pPr lvl="0">
                        <a:spcBef>
                          <a:spcPts val="0"/>
                        </a:spcBef>
                        <a:buNone/>
                      </a:pPr>
                      <a:r>
                        <a:rPr lang="en-US" sz="1000" i="1"/>
                        <a:t>Programmes</a:t>
                      </a:r>
                    </a:p>
                    <a:p>
                      <a:pPr lvl="0">
                        <a:spcBef>
                          <a:spcPts val="0"/>
                        </a:spcBef>
                        <a:buNone/>
                      </a:pPr>
                      <a:endParaRPr sz="1000" i="1"/>
                    </a:p>
                    <a:p>
                      <a:pPr lvl="0">
                        <a:spcBef>
                          <a:spcPts val="0"/>
                        </a:spcBef>
                        <a:buNone/>
                      </a:pPr>
                      <a:endParaRPr sz="1000" i="1"/>
                    </a:p>
                  </a:txBody>
                  <a:tcPr marL="91425" marR="91425" marT="91425" marB="91425"/>
                </a:tc>
                <a:tc>
                  <a:txBody>
                    <a:bodyPr/>
                    <a:lstStyle/>
                    <a:p>
                      <a:pPr lvl="0">
                        <a:spcBef>
                          <a:spcPts val="0"/>
                        </a:spcBef>
                        <a:buNone/>
                      </a:pPr>
                      <a:r>
                        <a:rPr lang="en-US" sz="1000"/>
                        <a:t>Programmes</a:t>
                      </a:r>
                    </a:p>
                    <a:p>
                      <a:pPr lvl="0">
                        <a:spcBef>
                          <a:spcPts val="0"/>
                        </a:spcBef>
                        <a:buNone/>
                      </a:pPr>
                      <a:endParaRPr sz="1000" i="1"/>
                    </a:p>
                    <a:p>
                      <a:pPr lvl="0">
                        <a:spcBef>
                          <a:spcPts val="0"/>
                        </a:spcBef>
                        <a:buNone/>
                      </a:pPr>
                      <a:r>
                        <a:rPr lang="en-US" sz="1000" i="1"/>
                        <a:t>Coordination activities;</a:t>
                      </a:r>
                    </a:p>
                    <a:p>
                      <a:pPr lvl="0">
                        <a:spcBef>
                          <a:spcPts val="0"/>
                        </a:spcBef>
                        <a:buNone/>
                      </a:pPr>
                      <a:r>
                        <a:rPr lang="en-US" sz="1000" i="1"/>
                        <a:t>Development Effectiveness activities;</a:t>
                      </a:r>
                    </a:p>
                    <a:p>
                      <a:pPr lvl="0">
                        <a:spcBef>
                          <a:spcPts val="0"/>
                        </a:spcBef>
                        <a:buNone/>
                      </a:pPr>
                      <a:r>
                        <a:rPr lang="en-US" sz="1000" i="1"/>
                        <a:t>Critical cross-cutting management functions</a:t>
                      </a:r>
                    </a:p>
                  </a:txBody>
                  <a:tcPr marL="91425" marR="91425" marT="91425" marB="91425"/>
                </a:tc>
                <a:tc>
                  <a:txBody>
                    <a:bodyPr/>
                    <a:lstStyle/>
                    <a:p>
                      <a:pPr lvl="0">
                        <a:spcBef>
                          <a:spcPts val="0"/>
                        </a:spcBef>
                        <a:buNone/>
                      </a:pPr>
                      <a:r>
                        <a:rPr lang="en-US" sz="1100"/>
                        <a:t>Programmes</a:t>
                      </a:r>
                    </a:p>
                    <a:p>
                      <a:pPr lvl="0">
                        <a:spcBef>
                          <a:spcPts val="0"/>
                        </a:spcBef>
                        <a:buNone/>
                      </a:pPr>
                      <a:endParaRPr sz="1100"/>
                    </a:p>
                    <a:p>
                      <a:pPr lvl="0">
                        <a:spcBef>
                          <a:spcPts val="0"/>
                        </a:spcBef>
                        <a:buNone/>
                      </a:pPr>
                      <a:r>
                        <a:rPr lang="en-US" sz="1100"/>
                        <a:t>Coordination activities;</a:t>
                      </a:r>
                    </a:p>
                    <a:p>
                      <a:pPr lvl="0" rtl="0">
                        <a:spcBef>
                          <a:spcPts val="0"/>
                        </a:spcBef>
                        <a:buNone/>
                      </a:pPr>
                      <a:r>
                        <a:rPr lang="en-US" sz="1100"/>
                        <a:t>Executive &amp; CO leadership,</a:t>
                      </a:r>
                    </a:p>
                    <a:p>
                      <a:pPr lvl="0">
                        <a:spcBef>
                          <a:spcPts val="0"/>
                        </a:spcBef>
                        <a:buNone/>
                      </a:pPr>
                      <a:r>
                        <a:rPr lang="en-US" sz="1100"/>
                        <a:t>Independent assurance;</a:t>
                      </a:r>
                    </a:p>
                  </a:txBody>
                  <a:tcPr marL="91425" marR="91425" marT="91425" marB="91425"/>
                </a:tc>
                <a:tc>
                  <a:txBody>
                    <a:bodyPr/>
                    <a:lstStyle/>
                    <a:p>
                      <a:pPr lvl="0">
                        <a:spcBef>
                          <a:spcPts val="0"/>
                        </a:spcBef>
                        <a:buNone/>
                      </a:pPr>
                      <a:r>
                        <a:rPr lang="en-US" sz="1100"/>
                        <a:t>Programmes</a:t>
                      </a:r>
                    </a:p>
                    <a:p>
                      <a:pPr lvl="0">
                        <a:spcBef>
                          <a:spcPts val="0"/>
                        </a:spcBef>
                        <a:buNone/>
                      </a:pPr>
                      <a:endParaRPr sz="1100"/>
                    </a:p>
                    <a:p>
                      <a:pPr lvl="0">
                        <a:spcBef>
                          <a:spcPts val="0"/>
                        </a:spcBef>
                        <a:buNone/>
                      </a:pPr>
                      <a:r>
                        <a:rPr lang="en-US" sz="1100"/>
                        <a:t>Coordination activities;</a:t>
                      </a:r>
                    </a:p>
                    <a:p>
                      <a:pPr lvl="0" rtl="0">
                        <a:spcBef>
                          <a:spcPts val="0"/>
                        </a:spcBef>
                        <a:buNone/>
                      </a:pPr>
                      <a:r>
                        <a:rPr lang="en-US" sz="1100"/>
                        <a:t>Executive &amp; CO leadership, </a:t>
                      </a:r>
                    </a:p>
                    <a:p>
                      <a:pPr lvl="0" rtl="0">
                        <a:spcBef>
                          <a:spcPts val="0"/>
                        </a:spcBef>
                        <a:buNone/>
                      </a:pPr>
                      <a:r>
                        <a:rPr lang="en-US" sz="1100"/>
                        <a:t>Independent assurance; </a:t>
                      </a:r>
                    </a:p>
                    <a:p>
                      <a:pPr lvl="0" rtl="0">
                        <a:spcBef>
                          <a:spcPts val="0"/>
                        </a:spcBef>
                        <a:buNone/>
                      </a:pPr>
                      <a:r>
                        <a:rPr lang="en-US" sz="1100"/>
                        <a:t>Directing advocacy, resource stewardship and technical leadership</a:t>
                      </a:r>
                    </a:p>
                  </a:txBody>
                  <a:tcPr marL="91425" marR="91425" marT="91425" marB="91425"/>
                </a:tc>
                <a:tc>
                  <a:txBody>
                    <a:bodyPr/>
                    <a:lstStyle/>
                    <a:p>
                      <a:pPr lvl="0">
                        <a:spcBef>
                          <a:spcPts val="0"/>
                        </a:spcBef>
                        <a:buNone/>
                      </a:pPr>
                      <a:r>
                        <a:rPr lang="en-US" sz="1100"/>
                        <a:t>Programmes</a:t>
                      </a:r>
                    </a:p>
                    <a:p>
                      <a:pPr lvl="0">
                        <a:spcBef>
                          <a:spcPts val="0"/>
                        </a:spcBef>
                        <a:buNone/>
                      </a:pPr>
                      <a:endParaRPr sz="1100"/>
                    </a:p>
                    <a:p>
                      <a:pPr lvl="0">
                        <a:spcBef>
                          <a:spcPts val="0"/>
                        </a:spcBef>
                        <a:buNone/>
                      </a:pPr>
                      <a:r>
                        <a:rPr lang="en-US" sz="1100"/>
                        <a:t>Coordination activities;</a:t>
                      </a:r>
                    </a:p>
                    <a:p>
                      <a:pPr lvl="0">
                        <a:spcBef>
                          <a:spcPts val="0"/>
                        </a:spcBef>
                        <a:buNone/>
                      </a:pPr>
                      <a:r>
                        <a:rPr lang="en-US" sz="1100"/>
                        <a:t>Executive &amp; CO leadership, Independent assurance; Directing advocacy and resource stewardship;</a:t>
                      </a:r>
                    </a:p>
                    <a:p>
                      <a:pPr lvl="0">
                        <a:spcBef>
                          <a:spcPts val="0"/>
                        </a:spcBef>
                        <a:buNone/>
                      </a:pPr>
                      <a:r>
                        <a:rPr lang="en-US" sz="1100"/>
                        <a:t>Professional standards, Quality assurance, normative work &amp; thought leadership</a:t>
                      </a:r>
                    </a:p>
                  </a:txBody>
                  <a:tcPr marL="91425" marR="91425" marT="91425" marB="91425"/>
                </a:tc>
                <a:extLst>
                  <a:ext uri="{0D108BD9-81ED-4DB2-BD59-A6C34878D82A}">
                    <a16:rowId xmlns:a16="http://schemas.microsoft.com/office/drawing/2014/main" val="10002"/>
                  </a:ext>
                </a:extLst>
              </a:tr>
              <a:tr h="2786375">
                <a:tc>
                  <a:txBody>
                    <a:bodyPr/>
                    <a:lstStyle/>
                    <a:p>
                      <a:pPr lvl="0">
                        <a:spcBef>
                          <a:spcPts val="0"/>
                        </a:spcBef>
                        <a:buNone/>
                      </a:pPr>
                      <a:r>
                        <a:rPr lang="en-US" sz="1100" b="1"/>
                        <a:t>Institutional Budget subject to Cost Recovery covers</a:t>
                      </a:r>
                    </a:p>
                  </a:txBody>
                  <a:tcPr marL="91425" marR="91425" marT="91425" marB="91425"/>
                </a:tc>
                <a:tc>
                  <a:txBody>
                    <a:bodyPr/>
                    <a:lstStyle/>
                    <a:p>
                      <a:pPr lvl="0">
                        <a:spcBef>
                          <a:spcPts val="0"/>
                        </a:spcBef>
                        <a:buNone/>
                      </a:pPr>
                      <a:r>
                        <a:rPr lang="en-US" sz="1000" i="1"/>
                        <a:t>Full Institutional Budget</a:t>
                      </a:r>
                    </a:p>
                  </a:txBody>
                  <a:tcPr marL="91425" marR="91425" marT="91425" marB="91425"/>
                </a:tc>
                <a:tc>
                  <a:txBody>
                    <a:bodyPr/>
                    <a:lstStyle/>
                    <a:p>
                      <a:pPr lvl="0">
                        <a:spcBef>
                          <a:spcPts val="0"/>
                        </a:spcBef>
                        <a:buNone/>
                      </a:pPr>
                      <a:r>
                        <a:rPr lang="en-US" sz="1000" i="1"/>
                        <a:t>Management activities</a:t>
                      </a:r>
                    </a:p>
                    <a:p>
                      <a:pPr lvl="0">
                        <a:spcBef>
                          <a:spcPts val="0"/>
                        </a:spcBef>
                        <a:buNone/>
                      </a:pPr>
                      <a:r>
                        <a:rPr lang="en-US" sz="1000" b="1" i="1"/>
                        <a:t>except:</a:t>
                      </a:r>
                    </a:p>
                    <a:p>
                      <a:pPr marL="457200" lvl="0" indent="-292100">
                        <a:spcBef>
                          <a:spcPts val="0"/>
                        </a:spcBef>
                        <a:buSzPct val="100000"/>
                        <a:buChar char="●"/>
                      </a:pPr>
                      <a:r>
                        <a:rPr lang="en-US" sz="1000" i="1"/>
                        <a:t>critical cross cutting management functions</a:t>
                      </a:r>
                    </a:p>
                  </a:txBody>
                  <a:tcPr marL="91425" marR="91425" marT="91425" marB="91425"/>
                </a:tc>
                <a:tc>
                  <a:txBody>
                    <a:bodyPr/>
                    <a:lstStyle/>
                    <a:p>
                      <a:pPr lvl="0">
                        <a:spcBef>
                          <a:spcPts val="0"/>
                        </a:spcBef>
                        <a:buNone/>
                      </a:pPr>
                      <a:r>
                        <a:rPr lang="en-US" sz="1100"/>
                        <a:t>Management and development effectiveness activities, </a:t>
                      </a:r>
                      <a:r>
                        <a:rPr lang="en-US" sz="1100" b="1"/>
                        <a:t>except</a:t>
                      </a:r>
                    </a:p>
                    <a:p>
                      <a:pPr marL="457200" lvl="0" indent="-298450" rtl="0">
                        <a:spcBef>
                          <a:spcPts val="0"/>
                        </a:spcBef>
                        <a:buSzPct val="100000"/>
                        <a:buChar char="●"/>
                      </a:pPr>
                      <a:r>
                        <a:rPr lang="en-US" sz="1100"/>
                        <a:t>Executive leadership;</a:t>
                      </a:r>
                    </a:p>
                    <a:p>
                      <a:pPr marL="457200" lvl="0" indent="-298450" rtl="0">
                        <a:spcBef>
                          <a:spcPts val="0"/>
                        </a:spcBef>
                        <a:buSzPct val="100000"/>
                        <a:buChar char="●"/>
                      </a:pPr>
                      <a:r>
                        <a:rPr lang="en-US" sz="1100"/>
                        <a:t>Country Office leadership, </a:t>
                      </a:r>
                    </a:p>
                    <a:p>
                      <a:pPr marL="457200" lvl="0" indent="-298450">
                        <a:spcBef>
                          <a:spcPts val="0"/>
                        </a:spcBef>
                        <a:buSzPct val="100000"/>
                        <a:buChar char="●"/>
                      </a:pPr>
                      <a:r>
                        <a:rPr lang="en-US" sz="1100"/>
                        <a:t>Independent Assurance</a:t>
                      </a:r>
                    </a:p>
                  </a:txBody>
                  <a:tcPr marL="91425" marR="91425" marT="91425" marB="91425"/>
                </a:tc>
                <a:tc>
                  <a:txBody>
                    <a:bodyPr/>
                    <a:lstStyle/>
                    <a:p>
                      <a:pPr lvl="0">
                        <a:spcBef>
                          <a:spcPts val="0"/>
                        </a:spcBef>
                        <a:buNone/>
                      </a:pPr>
                      <a:r>
                        <a:rPr lang="en-US" sz="1100"/>
                        <a:t>Management and development effectiveness activities, </a:t>
                      </a:r>
                      <a:r>
                        <a:rPr lang="en-US" sz="1100" b="1"/>
                        <a:t>except:</a:t>
                      </a:r>
                    </a:p>
                    <a:p>
                      <a:pPr marL="457200" lvl="0" indent="-298450" rtl="0">
                        <a:spcBef>
                          <a:spcPts val="0"/>
                        </a:spcBef>
                        <a:buSzPct val="100000"/>
                        <a:buChar char="●"/>
                      </a:pPr>
                      <a:r>
                        <a:rPr lang="en-US" sz="1100"/>
                        <a:t>Executive &amp; CO leadership;</a:t>
                      </a:r>
                    </a:p>
                    <a:p>
                      <a:pPr marL="457200" lvl="0" indent="-298450" rtl="0">
                        <a:spcBef>
                          <a:spcPts val="0"/>
                        </a:spcBef>
                        <a:buSzPct val="100000"/>
                        <a:buChar char="●"/>
                      </a:pPr>
                      <a:r>
                        <a:rPr lang="en-US" sz="1100"/>
                        <a:t>Independent Assurance; </a:t>
                      </a:r>
                    </a:p>
                    <a:p>
                      <a:pPr marL="457200" lvl="0" indent="-298450" rtl="0">
                        <a:spcBef>
                          <a:spcPts val="0"/>
                        </a:spcBef>
                        <a:buSzPct val="100000"/>
                        <a:buChar char="●"/>
                      </a:pPr>
                      <a:r>
                        <a:rPr lang="en-US" sz="1100"/>
                        <a:t>Directing  advocacy, resource stewardship and technical leadership</a:t>
                      </a:r>
                    </a:p>
                  </a:txBody>
                  <a:tcPr marL="91425" marR="91425" marT="91425" marB="91425"/>
                </a:tc>
                <a:tc>
                  <a:txBody>
                    <a:bodyPr/>
                    <a:lstStyle/>
                    <a:p>
                      <a:pPr lvl="0">
                        <a:spcBef>
                          <a:spcPts val="0"/>
                        </a:spcBef>
                        <a:buNone/>
                      </a:pPr>
                      <a:r>
                        <a:rPr lang="en-US" sz="1100" dirty="0"/>
                        <a:t>Management activities, </a:t>
                      </a:r>
                      <a:r>
                        <a:rPr lang="en-US" sz="1100" b="1" dirty="0"/>
                        <a:t>except</a:t>
                      </a:r>
                      <a:r>
                        <a:rPr lang="en-US" sz="1100" dirty="0"/>
                        <a:t>:</a:t>
                      </a:r>
                    </a:p>
                    <a:p>
                      <a:pPr marL="457200" lvl="0" indent="-298450" rtl="0">
                        <a:spcBef>
                          <a:spcPts val="0"/>
                        </a:spcBef>
                        <a:buSzPct val="100000"/>
                        <a:buChar char="●"/>
                      </a:pPr>
                      <a:r>
                        <a:rPr lang="en-US" sz="1100" dirty="0"/>
                        <a:t>Executive &amp; CO leadership, </a:t>
                      </a:r>
                    </a:p>
                    <a:p>
                      <a:pPr marL="457200" lvl="0" indent="-298450" rtl="0">
                        <a:spcBef>
                          <a:spcPts val="0"/>
                        </a:spcBef>
                        <a:buSzPct val="100000"/>
                        <a:buChar char="●"/>
                      </a:pPr>
                      <a:r>
                        <a:rPr lang="en-US" sz="1100" dirty="0"/>
                        <a:t>Independent Assurance;</a:t>
                      </a:r>
                    </a:p>
                    <a:p>
                      <a:pPr marL="457200" lvl="0" indent="-298450">
                        <a:spcBef>
                          <a:spcPts val="0"/>
                        </a:spcBef>
                        <a:buSzPct val="100000"/>
                        <a:buChar char="●"/>
                      </a:pPr>
                      <a:r>
                        <a:rPr lang="en-US" sz="1100" dirty="0"/>
                        <a:t>Directing  advocacy &amp; resource stewardship</a:t>
                      </a:r>
                    </a:p>
                  </a:txBody>
                  <a:tcPr marL="91425" marR="91425" marT="91425" marB="91425"/>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3153</Words>
  <Application>Microsoft Office PowerPoint</Application>
  <PresentationFormat>Widescreen</PresentationFormat>
  <Paragraphs>450</Paragraphs>
  <Slides>42</Slides>
  <Notes>41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Calibri</vt:lpstr>
      <vt:lpstr>Times New Roman</vt:lpstr>
      <vt:lpstr>Office Theme</vt:lpstr>
      <vt:lpstr>Worksheet</vt:lpstr>
      <vt:lpstr>PowerPoint Presentation</vt:lpstr>
      <vt:lpstr>Outline</vt:lpstr>
      <vt:lpstr>Recap – 28 March EBs feedback on the “Note for the proposed way forward on cost recovery”</vt:lpstr>
      <vt:lpstr>Role of Regular (core) Resources </vt:lpstr>
      <vt:lpstr>A modular approach to cost recovery models – (the ‘LEGO’ approach)</vt:lpstr>
      <vt:lpstr>The ‘LEGO’ approach for activities funded from core: three blocks</vt:lpstr>
      <vt:lpstr>Why the “LEGO” approach?</vt:lpstr>
      <vt:lpstr>PowerPoint Presentation</vt:lpstr>
      <vt:lpstr>Overview of costs covered by core vs. cost recovery </vt:lpstr>
      <vt:lpstr>Cost recovery rates by agency based on LEGO approach</vt:lpstr>
      <vt:lpstr>Harmonization - implications</vt:lpstr>
      <vt:lpstr>Harmonization – implications (cont.)</vt:lpstr>
      <vt:lpstr>Timing of  the EBs’ decision on cost recovery vs. the Organizations’ Integrated Budgets 2018-2021 (*)</vt:lpstr>
      <vt:lpstr>Timing of  the EBs’ decision on cost recovery vs. the Organizations’ Integrated Budgets 2018-2021 (*)</vt:lpstr>
      <vt:lpstr>Executive Boards’ guidance sought</vt:lpstr>
      <vt:lpstr>Next steps</vt:lpstr>
      <vt:lpstr>Q &amp; A</vt:lpstr>
      <vt:lpstr>Supporting information</vt:lpstr>
      <vt:lpstr>Annex I</vt:lpstr>
      <vt:lpstr>PowerPoint Presentation</vt:lpstr>
      <vt:lpstr>Annex II</vt:lpstr>
      <vt:lpstr>PowerPoint Presentation</vt:lpstr>
      <vt:lpstr>Effective cost recovery rates 2014 -2016 by agency</vt:lpstr>
      <vt:lpstr>Executive Board approved model – calculation of notional rate using 2014, 2015 and 2016 actuals</vt:lpstr>
      <vt:lpstr>Annex III</vt:lpstr>
      <vt:lpstr>PowerPoint Presentation</vt:lpstr>
      <vt:lpstr>PowerPoint Presentation</vt:lpstr>
      <vt:lpstr>PowerPoint Presentation</vt:lpstr>
      <vt:lpstr>Annex IV</vt:lpstr>
      <vt:lpstr>PowerPoint Presentation</vt:lpstr>
      <vt:lpstr>UNICEF Calculation of rate in line with approved formula in documents DP-FPA/2013/1–E/ICEF/2013/8</vt:lpstr>
      <vt:lpstr>UNICEF Impact of differentiated rates vs standard (8%) in 2014-2016</vt:lpstr>
      <vt:lpstr>Annex V</vt:lpstr>
      <vt:lpstr>UN WOMEN</vt:lpstr>
      <vt:lpstr>UN Women: Comparison current vs. potential adjusted methodology (based on 2018-2019 IB) (in US$ Million) </vt:lpstr>
      <vt:lpstr>UN Women Calculation of rate in line with approved formula in documents DP-FPA/2013/1–E/ICEF/2013/8</vt:lpstr>
      <vt:lpstr>UN Women Effective indirect cost recovery rates 2014, 2015 &amp; 2016</vt:lpstr>
      <vt:lpstr>Annex VI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DeLuca</dc:creator>
  <cp:lastModifiedBy>Svetlana Iazykova</cp:lastModifiedBy>
  <cp:revision>73</cp:revision>
  <cp:lastPrinted>2017-04-17T17:18:18Z</cp:lastPrinted>
  <dcterms:modified xsi:type="dcterms:W3CDTF">2017-12-21T20:22:00Z</dcterms:modified>
</cp:coreProperties>
</file>