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F1C117C-0DC0-4D87-884F-2B04ABD8BDB7}"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EC7460-E726-4945-9612-08D01ECE122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1C117C-0DC0-4D87-884F-2B04ABD8BDB7}"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EC7460-E726-4945-9612-08D01ECE122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1C117C-0DC0-4D87-884F-2B04ABD8BDB7}"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EC7460-E726-4945-9612-08D01ECE122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1C117C-0DC0-4D87-884F-2B04ABD8BDB7}"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EC7460-E726-4945-9612-08D01ECE122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1C117C-0DC0-4D87-884F-2B04ABD8BDB7}"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EC7460-E726-4945-9612-08D01ECE122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1C117C-0DC0-4D87-884F-2B04ABD8BDB7}" type="datetimeFigureOut">
              <a:rPr lang="en-US" smtClean="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EC7460-E726-4945-9612-08D01ECE122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1C117C-0DC0-4D87-884F-2B04ABD8BDB7}" type="datetimeFigureOut">
              <a:rPr lang="en-US" smtClean="0"/>
              <a:pPr/>
              <a:t>12/21/2017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EC7460-E726-4945-9612-08D01ECE122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1C117C-0DC0-4D87-884F-2B04ABD8BDB7}" type="datetimeFigureOut">
              <a:rPr lang="en-US" smtClean="0"/>
              <a:pPr/>
              <a:t>12/21/2017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EC7460-E726-4945-9612-08D01ECE122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1C117C-0DC0-4D87-884F-2B04ABD8BDB7}" type="datetimeFigureOut">
              <a:rPr lang="en-US" smtClean="0"/>
              <a:pPr/>
              <a:t>12/21/2017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EEC7460-E726-4945-9612-08D01ECE122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1C117C-0DC0-4D87-884F-2B04ABD8BDB7}" type="datetimeFigureOut">
              <a:rPr lang="en-US" smtClean="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EC7460-E726-4945-9612-08D01ECE122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1C117C-0DC0-4D87-884F-2B04ABD8BDB7}" type="datetimeFigureOut">
              <a:rPr lang="en-US" smtClean="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EC7460-E726-4945-9612-08D01ECE122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1C117C-0DC0-4D87-884F-2B04ABD8BDB7}" type="datetimeFigureOut">
              <a:rPr lang="en-US" smtClean="0"/>
              <a:pPr/>
              <a:t>12/21/2017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EC7460-E726-4945-9612-08D01ECE122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2400" dirty="0"/>
              <a:t>Assessment of the Consistency and Alignment of the Cost Recovery Methodology used by the Funds and Programmes Agencies with General Assembly Resolution 67-226</a:t>
            </a:r>
            <a:br>
              <a:rPr lang="en-US" sz="2400" dirty="0"/>
            </a:br>
            <a:r>
              <a:rPr lang="en-US" sz="2400" dirty="0"/>
              <a:t>Approved by the Executive Boards</a:t>
            </a:r>
          </a:p>
        </p:txBody>
      </p:sp>
      <p:sp>
        <p:nvSpPr>
          <p:cNvPr id="3" name="Subtitle 2"/>
          <p:cNvSpPr>
            <a:spLocks noGrp="1"/>
          </p:cNvSpPr>
          <p:nvPr>
            <p:ph type="subTitle" idx="1"/>
          </p:nvPr>
        </p:nvSpPr>
        <p:spPr/>
        <p:txBody>
          <a:bodyPr>
            <a:normAutofit/>
          </a:bodyPr>
          <a:lstStyle/>
          <a:p>
            <a:r>
              <a:rPr lang="en-US" sz="2000" dirty="0"/>
              <a:t>Informal consultation with members of the Executive Boards of UNDP/UNFPA, UNICEF and UN Women </a:t>
            </a:r>
          </a:p>
          <a:p>
            <a:r>
              <a:rPr lang="en-US" sz="2000" dirty="0"/>
              <a:t>23 August, 2016</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Faced by Agencies</a:t>
            </a:r>
          </a:p>
        </p:txBody>
      </p:sp>
      <p:sp>
        <p:nvSpPr>
          <p:cNvPr id="3" name="Content Placeholder 2"/>
          <p:cNvSpPr>
            <a:spLocks noGrp="1"/>
          </p:cNvSpPr>
          <p:nvPr>
            <p:ph idx="1"/>
          </p:nvPr>
        </p:nvSpPr>
        <p:spPr/>
        <p:txBody>
          <a:bodyPr>
            <a:normAutofit/>
          </a:bodyPr>
          <a:lstStyle/>
          <a:p>
            <a:r>
              <a:rPr lang="en-US" dirty="0"/>
              <a:t>Steadily declining core funding affects both programme and administrative operations</a:t>
            </a:r>
          </a:p>
          <a:p>
            <a:r>
              <a:rPr lang="en-US" dirty="0"/>
              <a:t>Some donors unwilling to include all direct costs in programmes; others unwilling or unable to pay the standard cost recovery rates</a:t>
            </a:r>
          </a:p>
          <a:p>
            <a:r>
              <a:rPr lang="en-US" dirty="0"/>
              <a:t>Longer-term institutional agreements locked into lower cost recovery rates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a:t>Recommendations</a:t>
            </a:r>
          </a:p>
        </p:txBody>
      </p:sp>
      <p:sp>
        <p:nvSpPr>
          <p:cNvPr id="3" name="Content Placeholder 2"/>
          <p:cNvSpPr>
            <a:spLocks noGrp="1"/>
          </p:cNvSpPr>
          <p:nvPr>
            <p:ph idx="1"/>
          </p:nvPr>
        </p:nvSpPr>
        <p:spPr/>
        <p:txBody>
          <a:bodyPr>
            <a:normAutofit lnSpcReduction="10000"/>
          </a:bodyPr>
          <a:lstStyle/>
          <a:p>
            <a:r>
              <a:rPr lang="en-US" dirty="0"/>
              <a:t>Agencies and funding partners should work together to:</a:t>
            </a:r>
          </a:p>
          <a:p>
            <a:pPr lvl="1"/>
            <a:r>
              <a:rPr lang="en-US" dirty="0"/>
              <a:t> reverse the decline in core funding;</a:t>
            </a:r>
          </a:p>
          <a:p>
            <a:pPr lvl="1"/>
            <a:r>
              <a:rPr lang="en-US" dirty="0"/>
              <a:t>ensure that all direct costs are included in programmes; each agency should enhance instruments to provide transparency and help assure donors of fair treatment</a:t>
            </a:r>
          </a:p>
          <a:p>
            <a:pPr lvl="1"/>
            <a:r>
              <a:rPr lang="en-US" dirty="0"/>
              <a:t>minimize waivers and review longer-term agreements with the goal of applying the standard rate wherever possible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 continued</a:t>
            </a:r>
          </a:p>
        </p:txBody>
      </p:sp>
      <p:sp>
        <p:nvSpPr>
          <p:cNvPr id="3" name="Content Placeholder 2"/>
          <p:cNvSpPr>
            <a:spLocks noGrp="1"/>
          </p:cNvSpPr>
          <p:nvPr>
            <p:ph idx="1"/>
          </p:nvPr>
        </p:nvSpPr>
        <p:spPr/>
        <p:txBody>
          <a:bodyPr>
            <a:normAutofit/>
          </a:bodyPr>
          <a:lstStyle/>
          <a:p>
            <a:r>
              <a:rPr lang="en-US" dirty="0"/>
              <a:t>Agencies should develop policies for providing volume discounts for large contributions and perhaps premium rates for those small contributions with high management costs</a:t>
            </a:r>
          </a:p>
          <a:p>
            <a:r>
              <a:rPr lang="en-US" dirty="0"/>
              <a:t>Security risk should be factored into programme funding, either as direct costs or as a standard rate add-on.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 continued</a:t>
            </a:r>
          </a:p>
        </p:txBody>
      </p:sp>
      <p:sp>
        <p:nvSpPr>
          <p:cNvPr id="3" name="Content Placeholder 2"/>
          <p:cNvSpPr>
            <a:spLocks noGrp="1"/>
          </p:cNvSpPr>
          <p:nvPr>
            <p:ph idx="1"/>
          </p:nvPr>
        </p:nvSpPr>
        <p:spPr/>
        <p:txBody>
          <a:bodyPr>
            <a:normAutofit/>
          </a:bodyPr>
          <a:lstStyle/>
          <a:p>
            <a:r>
              <a:rPr lang="en-US" dirty="0"/>
              <a:t>Agencies should review arrangements for pooled funding within the UN system to determine if their costs are being fully recovered</a:t>
            </a:r>
          </a:p>
          <a:p>
            <a:r>
              <a:rPr lang="en-US" dirty="0"/>
              <a:t>When appropriate, agencies should propose  review of approved reduced rates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Summation</a:t>
            </a:r>
            <a:br>
              <a:rPr lang="en-US" dirty="0"/>
            </a:br>
            <a:endParaRPr lang="en-US" dirty="0"/>
          </a:p>
        </p:txBody>
      </p:sp>
      <p:sp>
        <p:nvSpPr>
          <p:cNvPr id="3" name="Content Placeholder 2"/>
          <p:cNvSpPr>
            <a:spLocks noGrp="1"/>
          </p:cNvSpPr>
          <p:nvPr>
            <p:ph idx="1"/>
          </p:nvPr>
        </p:nvSpPr>
        <p:spPr>
          <a:xfrm>
            <a:off x="0" y="1600200"/>
            <a:ext cx="8229600" cy="4525963"/>
          </a:xfrm>
        </p:spPr>
        <p:txBody>
          <a:bodyPr>
            <a:normAutofit/>
          </a:bodyPr>
          <a:lstStyle/>
          <a:p>
            <a:pPr lvl="1">
              <a:buNone/>
            </a:pPr>
            <a:r>
              <a:rPr lang="en-US" dirty="0"/>
              <a:t>--	The methodology is aligned and consistent with General Assembly Resolution 67-226</a:t>
            </a:r>
          </a:p>
          <a:p>
            <a:pPr lvl="1">
              <a:buNone/>
            </a:pPr>
            <a:r>
              <a:rPr lang="en-US"/>
              <a:t>-- Agencies </a:t>
            </a:r>
            <a:r>
              <a:rPr lang="en-US" dirty="0"/>
              <a:t>should review the above recommendations in the context of (1) preparing new strategies and budgets to take effect in 2018, and (2) actual and anticipated flows of development resources to their programmes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of Report</a:t>
            </a:r>
          </a:p>
        </p:txBody>
      </p:sp>
      <p:sp>
        <p:nvSpPr>
          <p:cNvPr id="3" name="Content Placeholder 2"/>
          <p:cNvSpPr>
            <a:spLocks noGrp="1"/>
          </p:cNvSpPr>
          <p:nvPr>
            <p:ph idx="1"/>
          </p:nvPr>
        </p:nvSpPr>
        <p:spPr/>
        <p:txBody>
          <a:bodyPr/>
          <a:lstStyle/>
          <a:p>
            <a:r>
              <a:rPr lang="en-US" dirty="0"/>
              <a:t>Background</a:t>
            </a:r>
          </a:p>
          <a:p>
            <a:r>
              <a:rPr lang="en-US" dirty="0"/>
              <a:t>Assessment of alignment and consistency</a:t>
            </a:r>
          </a:p>
          <a:p>
            <a:r>
              <a:rPr lang="en-US" dirty="0"/>
              <a:t>Review of Rates</a:t>
            </a:r>
          </a:p>
          <a:p>
            <a:r>
              <a:rPr lang="en-US" dirty="0"/>
              <a:t>Challenges facing agencies</a:t>
            </a:r>
          </a:p>
          <a:p>
            <a:r>
              <a:rPr lang="en-US" dirty="0"/>
              <a:t>Recommendations for improving cost recovery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fontScale="92500" lnSpcReduction="10000"/>
          </a:bodyPr>
          <a:lstStyle/>
          <a:p>
            <a:r>
              <a:rPr lang="en-US" dirty="0"/>
              <a:t>Declining core  a major issue</a:t>
            </a:r>
          </a:p>
          <a:p>
            <a:r>
              <a:rPr lang="en-US" dirty="0"/>
              <a:t>Need to avoid cross-subsidization to preserve critical role of core in both programme and administration                      </a:t>
            </a:r>
          </a:p>
          <a:p>
            <a:r>
              <a:rPr lang="en-US" dirty="0"/>
              <a:t>Core as % of total income, 2013 and 2015</a:t>
            </a:r>
          </a:p>
          <a:p>
            <a:pPr>
              <a:buNone/>
            </a:pPr>
            <a:endParaRPr lang="en-US" dirty="0"/>
          </a:p>
          <a:p>
            <a:pPr lvl="4">
              <a:buNone/>
            </a:pPr>
            <a:r>
              <a:rPr lang="en-US" dirty="0"/>
              <a:t>		 	 UNDP 	UNFPA  	UNICEF	   UN Women	</a:t>
            </a:r>
          </a:p>
          <a:p>
            <a:pPr marL="2743200" lvl="5" indent="-457200">
              <a:buAutoNum type="arabicPlain" startAt="2013"/>
            </a:pPr>
            <a:r>
              <a:rPr lang="en-US" dirty="0"/>
              <a:t> 	17%	52%	22%	    52%</a:t>
            </a:r>
          </a:p>
          <a:p>
            <a:pPr marL="2286000" lvl="4" indent="-457200">
              <a:buNone/>
            </a:pPr>
            <a:r>
              <a:rPr lang="en-US" dirty="0"/>
              <a:t>  </a:t>
            </a:r>
          </a:p>
          <a:p>
            <a:pPr marL="2286000" lvl="4" indent="-457200">
              <a:buNone/>
            </a:pPr>
            <a:r>
              <a:rPr lang="en-US" dirty="0"/>
              <a:t>         2015 	14%	47%	20%	    44%                                 </a:t>
            </a:r>
          </a:p>
          <a:p>
            <a:pPr marL="2286000" lvl="4" indent="-457200">
              <a:buNone/>
            </a:pPr>
            <a:endParaRPr lang="en-US" dirty="0"/>
          </a:p>
          <a:p>
            <a:pPr marL="2286000" lvl="4" indent="-457200">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continued</a:t>
            </a:r>
          </a:p>
        </p:txBody>
      </p:sp>
      <p:sp>
        <p:nvSpPr>
          <p:cNvPr id="3" name="Content Placeholder 2"/>
          <p:cNvSpPr>
            <a:spLocks noGrp="1"/>
          </p:cNvSpPr>
          <p:nvPr>
            <p:ph idx="1"/>
          </p:nvPr>
        </p:nvSpPr>
        <p:spPr/>
        <p:txBody>
          <a:bodyPr>
            <a:normAutofit/>
          </a:bodyPr>
          <a:lstStyle/>
          <a:p>
            <a:r>
              <a:rPr lang="en-US" dirty="0"/>
              <a:t>All costs must be recovered to ensure sustainability</a:t>
            </a:r>
          </a:p>
          <a:p>
            <a:r>
              <a:rPr lang="en-US" dirty="0"/>
              <a:t>Business models differ but harmonized approach to cost recovery has advantages:</a:t>
            </a:r>
          </a:p>
          <a:p>
            <a:pPr lvl="1"/>
            <a:r>
              <a:rPr lang="en-US" dirty="0"/>
              <a:t> Transparency</a:t>
            </a:r>
          </a:p>
          <a:p>
            <a:pPr lvl="1"/>
            <a:r>
              <a:rPr lang="en-US" dirty="0"/>
              <a:t> Reduced transaction costs</a:t>
            </a:r>
          </a:p>
          <a:p>
            <a:pPr lvl="1"/>
            <a:r>
              <a:rPr lang="en-US" dirty="0"/>
              <a:t> Eliminates rate competition among agencies</a:t>
            </a:r>
          </a:p>
          <a:p>
            <a:pPr lvl="1"/>
            <a:r>
              <a:rPr lang="en-US" dirty="0"/>
              <a:t> Promotes UN system coherence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of Methodology</a:t>
            </a:r>
          </a:p>
        </p:txBody>
      </p:sp>
      <p:sp>
        <p:nvSpPr>
          <p:cNvPr id="3" name="Content Placeholder 2"/>
          <p:cNvSpPr>
            <a:spLocks noGrp="1"/>
          </p:cNvSpPr>
          <p:nvPr>
            <p:ph idx="1"/>
          </p:nvPr>
        </p:nvSpPr>
        <p:spPr/>
        <p:txBody>
          <a:bodyPr>
            <a:normAutofit lnSpcReduction="10000"/>
          </a:bodyPr>
          <a:lstStyle/>
          <a:p>
            <a:r>
              <a:rPr lang="en-US" dirty="0"/>
              <a:t>General Assembly Resolution 67-226, section II:</a:t>
            </a:r>
          </a:p>
          <a:p>
            <a:pPr lvl="1"/>
            <a:r>
              <a:rPr lang="en-US" dirty="0"/>
              <a:t>Reaffirmed that full cost recovery is “the guiding principle governing the financing of non-programme costs;”</a:t>
            </a:r>
          </a:p>
          <a:p>
            <a:pPr lvl="1"/>
            <a:r>
              <a:rPr lang="en-US" dirty="0"/>
              <a:t>Stressed that core resources remain “the bedrock of operational activities for development of the United Nations System;” and</a:t>
            </a:r>
          </a:p>
          <a:p>
            <a:pPr lvl="1"/>
            <a:r>
              <a:rPr lang="en-US" dirty="0"/>
              <a:t>Called for a “simple, transparent and harmonized methodology for cost recovery.”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continued</a:t>
            </a:r>
          </a:p>
        </p:txBody>
      </p:sp>
      <p:sp>
        <p:nvSpPr>
          <p:cNvPr id="3" name="Content Placeholder 2"/>
          <p:cNvSpPr>
            <a:spLocks noGrp="1"/>
          </p:cNvSpPr>
          <p:nvPr>
            <p:ph idx="1"/>
          </p:nvPr>
        </p:nvSpPr>
        <p:spPr/>
        <p:txBody>
          <a:bodyPr>
            <a:normAutofit lnSpcReduction="10000"/>
          </a:bodyPr>
          <a:lstStyle/>
          <a:p>
            <a:r>
              <a:rPr lang="en-US" sz="3000" dirty="0"/>
              <a:t>A simple, harmonized system requires that activities unique to individual agencies be excluded:</a:t>
            </a:r>
          </a:p>
          <a:p>
            <a:pPr lvl="1"/>
            <a:r>
              <a:rPr lang="en-US" sz="3000" dirty="0"/>
              <a:t>Agency specific functions and activities</a:t>
            </a:r>
          </a:p>
          <a:p>
            <a:r>
              <a:rPr lang="en-US" sz="3000" dirty="0"/>
              <a:t>The role of core as bedrock strongly implies that some basic agency functions continue to be excluded from cost recovery:</a:t>
            </a:r>
          </a:p>
          <a:p>
            <a:pPr>
              <a:buNone/>
            </a:pPr>
            <a:r>
              <a:rPr lang="en-US" sz="3000" dirty="0"/>
              <a:t>	- Critical, cross-cutting functions</a:t>
            </a:r>
          </a:p>
          <a:p>
            <a:pPr>
              <a:buNone/>
            </a:pPr>
            <a:r>
              <a:rPr lang="en-US" sz="3000" dirty="0"/>
              <a:t>	- Development Effectiveness</a:t>
            </a:r>
          </a:p>
          <a:p>
            <a:pPr>
              <a:buNone/>
            </a:pPr>
            <a:endParaRPr lang="en-US" sz="3000"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Cost Recovery Rates</a:t>
            </a:r>
          </a:p>
        </p:txBody>
      </p:sp>
      <p:sp>
        <p:nvSpPr>
          <p:cNvPr id="3" name="Content Placeholder 2"/>
          <p:cNvSpPr>
            <a:spLocks noGrp="1"/>
          </p:cNvSpPr>
          <p:nvPr>
            <p:ph idx="1"/>
          </p:nvPr>
        </p:nvSpPr>
        <p:spPr/>
        <p:txBody>
          <a:bodyPr>
            <a:normAutofit fontScale="92500" lnSpcReduction="10000"/>
          </a:bodyPr>
          <a:lstStyle/>
          <a:p>
            <a:r>
              <a:rPr lang="en-US" dirty="0"/>
              <a:t>EB approved rate is 8%; has been applied with exceptions for:</a:t>
            </a:r>
          </a:p>
          <a:p>
            <a:pPr lvl="1"/>
            <a:r>
              <a:rPr lang="en-US" dirty="0"/>
              <a:t>Thematic funds</a:t>
            </a:r>
          </a:p>
          <a:p>
            <a:pPr lvl="1"/>
            <a:r>
              <a:rPr lang="en-US" dirty="0"/>
              <a:t>Programme country cost sharing</a:t>
            </a:r>
          </a:p>
          <a:p>
            <a:pPr lvl="1"/>
            <a:r>
              <a:rPr lang="en-US" dirty="0"/>
              <a:t>Existing agreements until renewed</a:t>
            </a:r>
          </a:p>
          <a:p>
            <a:pPr lvl="1"/>
            <a:r>
              <a:rPr lang="en-US" dirty="0"/>
              <a:t>Waivers to be approved by agency heads</a:t>
            </a:r>
          </a:p>
          <a:p>
            <a:pPr lvl="1">
              <a:buNone/>
            </a:pPr>
            <a:endParaRPr lang="en-US" dirty="0"/>
          </a:p>
          <a:p>
            <a:r>
              <a:rPr lang="en-US" dirty="0"/>
              <a:t>Therefore, under the current rate structure it is not possible to achieve an overall cost recovery rate of 8%</a:t>
            </a:r>
          </a:p>
          <a:p>
            <a:endParaRPr lang="en-US" dirty="0"/>
          </a:p>
          <a:p>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Rates, continued</a:t>
            </a:r>
          </a:p>
        </p:txBody>
      </p:sp>
      <p:sp>
        <p:nvSpPr>
          <p:cNvPr id="3" name="Content Placeholder 2"/>
          <p:cNvSpPr>
            <a:spLocks noGrp="1"/>
          </p:cNvSpPr>
          <p:nvPr>
            <p:ph idx="1"/>
          </p:nvPr>
        </p:nvSpPr>
        <p:spPr/>
        <p:txBody>
          <a:bodyPr/>
          <a:lstStyle/>
          <a:p>
            <a:r>
              <a:rPr lang="en-US" dirty="0"/>
              <a:t>Effective cost recovery rates, 2013-2015 based on agency expenditures</a:t>
            </a:r>
          </a:p>
          <a:p>
            <a:endParaRPr lang="en-US" dirty="0"/>
          </a:p>
          <a:p>
            <a:pPr lvl="3">
              <a:buNone/>
            </a:pPr>
            <a:r>
              <a:rPr lang="en-US" dirty="0"/>
              <a:t>             UNDP	     UNFPA      UNICEF     UN Women</a:t>
            </a:r>
          </a:p>
          <a:p>
            <a:pPr lvl="3">
              <a:buNone/>
            </a:pPr>
            <a:r>
              <a:rPr lang="en-US" dirty="0"/>
              <a:t>2013      5.9%         6.7%          5.5%         6.8%</a:t>
            </a:r>
          </a:p>
          <a:p>
            <a:pPr lvl="3">
              <a:buNone/>
            </a:pPr>
            <a:endParaRPr lang="en-US" dirty="0"/>
          </a:p>
          <a:p>
            <a:pPr lvl="3">
              <a:buNone/>
            </a:pPr>
            <a:r>
              <a:rPr lang="en-US" dirty="0"/>
              <a:t>2014      6.1%         7.0%          6.3%         6.5%</a:t>
            </a:r>
          </a:p>
          <a:p>
            <a:pPr lvl="3">
              <a:buNone/>
            </a:pPr>
            <a:endParaRPr lang="en-US" dirty="0"/>
          </a:p>
          <a:p>
            <a:pPr lvl="3">
              <a:buNone/>
            </a:pPr>
            <a:r>
              <a:rPr lang="en-US" dirty="0"/>
              <a:t>2015      6.3%         7.0%           6.5%         6.7%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Practices of other Multilateral Agencies</a:t>
            </a:r>
          </a:p>
        </p:txBody>
      </p:sp>
      <p:sp>
        <p:nvSpPr>
          <p:cNvPr id="3" name="Content Placeholder 2"/>
          <p:cNvSpPr>
            <a:spLocks noGrp="1"/>
          </p:cNvSpPr>
          <p:nvPr>
            <p:ph idx="1"/>
          </p:nvPr>
        </p:nvSpPr>
        <p:spPr/>
        <p:txBody>
          <a:bodyPr/>
          <a:lstStyle/>
          <a:p>
            <a:r>
              <a:rPr lang="en-US" dirty="0"/>
              <a:t>World Bank:  Volume discounts for larger contributions to Recipient Executed Trust Funds</a:t>
            </a:r>
          </a:p>
          <a:p>
            <a:r>
              <a:rPr lang="en-US" dirty="0"/>
              <a:t>World Food Programme:  10% cost recovery rate for private sector contributions</a:t>
            </a:r>
          </a:p>
          <a:p>
            <a:r>
              <a:rPr lang="en-US" dirty="0"/>
              <a:t>UNOPS:  Start-up and risk built in as direct costs in all programmes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541</Words>
  <Application>Microsoft Office PowerPoint</Application>
  <PresentationFormat>On-screen Show (4:3)</PresentationFormat>
  <Paragraphs>81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Assessment of the Consistency and Alignment of the Cost Recovery Methodology used by the Funds and Programmes Agencies with General Assembly Resolution 67-226 Approved by the Executive Boards</vt:lpstr>
      <vt:lpstr>Structure of Report</vt:lpstr>
      <vt:lpstr>Background</vt:lpstr>
      <vt:lpstr>Background, continued</vt:lpstr>
      <vt:lpstr>Assessment of Methodology</vt:lpstr>
      <vt:lpstr>Assessment, continued</vt:lpstr>
      <vt:lpstr>Review of Cost Recovery Rates</vt:lpstr>
      <vt:lpstr>Rates, continued</vt:lpstr>
      <vt:lpstr>Practices of other Multilateral Agencies</vt:lpstr>
      <vt:lpstr>Challenges Faced by Agencies</vt:lpstr>
      <vt:lpstr>Recommendations</vt:lpstr>
      <vt:lpstr>Recommendations, continued</vt:lpstr>
      <vt:lpstr>Recommendations, continued</vt:lpstr>
      <vt:lpstr> Summation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the Consistency and Alignment of the Cost Recovery Methodology used by the Funds and Programmes Agencies with General Assembly Resolution 67-226</dc:title>
  <dc:creator>Rick</dc:creator>
  <cp:lastModifiedBy>Svetlana Iazykova</cp:lastModifiedBy>
  <cp:revision>35</cp:revision>
  <dcterms:created xsi:type="dcterms:W3CDTF">2016-08-13T14:36:04Z</dcterms:created>
  <dcterms:modified xsi:type="dcterms:W3CDTF">2017-12-21T20:19:20Z</dcterms:modified>
</cp:coreProperties>
</file>