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Montserrat" panose="00000500000000000000" pitchFamily="2"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2/nYYCK54gAFgABW1i/tncMRX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CC3ED5-4C58-4A16-BEBC-1F69D2C5515C}">
  <a:tblStyle styleId="{21CC3ED5-4C58-4A16-BEBC-1F69D2C551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9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62" name="Google Shape;362;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63" name="Google Shape;363;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66" name="Google Shape;366;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88" name="Google Shape;388;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89" name="Google Shape;389;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92" name="Google Shape;392;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2: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1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14: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5: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16: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2" name="Google Shape;102;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3" name="Google Shape;103;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a:t>
            </a:r>
            <a:endParaRPr/>
          </a:p>
        </p:txBody>
      </p:sp>
      <p:sp>
        <p:nvSpPr>
          <p:cNvPr id="105" name="Google Shape;105;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6" name="Google Shape;106;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17" name="Google Shape;117;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8" name="Google Shape;118;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5</a:t>
            </a:r>
            <a:endParaRPr/>
          </a:p>
        </p:txBody>
      </p:sp>
      <p:sp>
        <p:nvSpPr>
          <p:cNvPr id="120" name="Google Shape;120;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1" name="Google Shape;121;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8" name="Google Shape;148;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9" name="Google Shape;149;p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52" name="Google Shape;152;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0" name="Google Shape;220;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1" name="Google Shape;221;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4" name="Google Shape;224;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68" name="Google Shape;2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69" name="Google Shape;269;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2" name="Google Shape;2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86" name="Google Shape;286;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7" name="Google Shape;287;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0" name="Google Shape;290;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8: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0" name="Google Shape;320;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21" name="Google Shape;321;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a:t>
            </a:r>
            <a:endParaRPr/>
          </a:p>
        </p:txBody>
      </p:sp>
      <p:sp>
        <p:nvSpPr>
          <p:cNvPr id="323" name="Google Shape;323;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24" name="Google Shape;324;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1792288" y="612775"/>
            <a:ext cx="5486400" cy="4114800"/>
          </a:xfrm>
          <a:prstGeom prst="rect">
            <a:avLst/>
          </a:prstGeom>
          <a:noFill/>
          <a:ln>
            <a:noFill/>
          </a:ln>
        </p:spPr>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it.ly/3tV9rVa" TargetMode="External"/><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s://hrdd-assessmen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7.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hyperlink" Target="mailto:Hiennn@neu.edu.vn" TargetMode="External"/><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jpg"/><Relationship Id="rId11" Type="http://schemas.openxmlformats.org/officeDocument/2006/relationships/hyperlink" Target="mailto:canh@neu.edu.vn" TargetMode="External"/><Relationship Id="rId5" Type="http://schemas.openxmlformats.org/officeDocument/2006/relationships/image" Target="../media/image47.jpg"/><Relationship Id="rId10" Type="http://schemas.openxmlformats.org/officeDocument/2006/relationships/hyperlink" Target="mailto:Yuji.shinohara@undp.org" TargetMode="External"/><Relationship Id="rId4" Type="http://schemas.openxmlformats.org/officeDocument/2006/relationships/image" Target="../media/image46.jpg"/><Relationship Id="rId9" Type="http://schemas.openxmlformats.org/officeDocument/2006/relationships/hyperlink" Target="mailto:nguyen.van.huan@undp.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rot="-5400000">
            <a:off x="-5034123" y="-899994"/>
            <a:ext cx="13884621" cy="17742009"/>
          </a:xfrm>
          <a:custGeom>
            <a:avLst/>
            <a:gdLst/>
            <a:ahLst/>
            <a:cxnLst/>
            <a:rect l="l" t="t" r="r" b="b"/>
            <a:pathLst>
              <a:path w="13884621" h="17742009" extrusionOk="0">
                <a:moveTo>
                  <a:pt x="0" y="0"/>
                </a:moveTo>
                <a:lnTo>
                  <a:pt x="13884620" y="0"/>
                </a:lnTo>
                <a:lnTo>
                  <a:pt x="13884620" y="17742009"/>
                </a:lnTo>
                <a:lnTo>
                  <a:pt x="0" y="17742009"/>
                </a:lnTo>
                <a:lnTo>
                  <a:pt x="0" y="0"/>
                </a:lnTo>
                <a:close/>
              </a:path>
            </a:pathLst>
          </a:custGeom>
          <a:blipFill rotWithShape="1">
            <a:blip r:embed="rId3">
              <a:alphaModFix/>
            </a:blip>
            <a:stretch>
              <a:fillRect/>
            </a:stretch>
          </a:blipFill>
          <a:ln>
            <a:noFill/>
          </a:ln>
        </p:spPr>
        <p:txBody>
          <a:bodyPr/>
          <a:lstStyle/>
          <a:p>
            <a:endParaRPr lang="en-US"/>
          </a:p>
        </p:txBody>
      </p:sp>
      <p:cxnSp>
        <p:nvCxnSpPr>
          <p:cNvPr id="93" name="Google Shape;93;p1"/>
          <p:cNvCxnSpPr/>
          <p:nvPr/>
        </p:nvCxnSpPr>
        <p:spPr>
          <a:xfrm>
            <a:off x="738434" y="6057122"/>
            <a:ext cx="8943975" cy="28575"/>
          </a:xfrm>
          <a:prstGeom prst="straightConnector1">
            <a:avLst/>
          </a:prstGeom>
          <a:noFill/>
          <a:ln w="19050" cap="rnd" cmpd="sng">
            <a:solidFill>
              <a:srgbClr val="FBFEFD"/>
            </a:solidFill>
            <a:prstDash val="solid"/>
            <a:round/>
            <a:headEnd type="none" w="sm" len="sm"/>
            <a:tailEnd type="none" w="sm" len="sm"/>
          </a:ln>
        </p:spPr>
      </p:cxnSp>
      <p:sp>
        <p:nvSpPr>
          <p:cNvPr id="94" name="Google Shape;94;p1"/>
          <p:cNvSpPr/>
          <p:nvPr/>
        </p:nvSpPr>
        <p:spPr>
          <a:xfrm>
            <a:off x="1954864" y="335590"/>
            <a:ext cx="1351867" cy="581232"/>
          </a:xfrm>
          <a:custGeom>
            <a:avLst/>
            <a:gdLst/>
            <a:ahLst/>
            <a:cxnLst/>
            <a:rect l="l" t="t" r="r" b="b"/>
            <a:pathLst>
              <a:path w="1351867" h="581232" extrusionOk="0">
                <a:moveTo>
                  <a:pt x="0" y="0"/>
                </a:moveTo>
                <a:lnTo>
                  <a:pt x="1351867" y="0"/>
                </a:lnTo>
                <a:lnTo>
                  <a:pt x="1351867" y="581232"/>
                </a:lnTo>
                <a:lnTo>
                  <a:pt x="0" y="581232"/>
                </a:lnTo>
                <a:lnTo>
                  <a:pt x="0" y="0"/>
                </a:lnTo>
                <a:close/>
              </a:path>
            </a:pathLst>
          </a:custGeom>
          <a:blipFill rotWithShape="1">
            <a:blip r:embed="rId4">
              <a:alphaModFix/>
            </a:blip>
            <a:stretch>
              <a:fillRect b="-11"/>
            </a:stretch>
          </a:blipFill>
          <a:ln>
            <a:noFill/>
          </a:ln>
        </p:spPr>
        <p:txBody>
          <a:bodyPr/>
          <a:lstStyle/>
          <a:p>
            <a:endParaRPr lang="en-US"/>
          </a:p>
        </p:txBody>
      </p:sp>
      <p:sp>
        <p:nvSpPr>
          <p:cNvPr id="95" name="Google Shape;95;p1"/>
          <p:cNvSpPr/>
          <p:nvPr/>
        </p:nvSpPr>
        <p:spPr>
          <a:xfrm>
            <a:off x="570518" y="210332"/>
            <a:ext cx="1097007" cy="818368"/>
          </a:xfrm>
          <a:custGeom>
            <a:avLst/>
            <a:gdLst/>
            <a:ahLst/>
            <a:cxnLst/>
            <a:rect l="l" t="t" r="r" b="b"/>
            <a:pathLst>
              <a:path w="1097007" h="818368" extrusionOk="0">
                <a:moveTo>
                  <a:pt x="0" y="0"/>
                </a:moveTo>
                <a:lnTo>
                  <a:pt x="1097008" y="0"/>
                </a:lnTo>
                <a:lnTo>
                  <a:pt x="1097008" y="818368"/>
                </a:lnTo>
                <a:lnTo>
                  <a:pt x="0" y="818368"/>
                </a:lnTo>
                <a:lnTo>
                  <a:pt x="0" y="0"/>
                </a:lnTo>
                <a:close/>
              </a:path>
            </a:pathLst>
          </a:custGeom>
          <a:blipFill rotWithShape="1">
            <a:blip r:embed="rId5">
              <a:alphaModFix/>
            </a:blip>
            <a:stretch>
              <a:fillRect/>
            </a:stretch>
          </a:blipFill>
          <a:ln>
            <a:noFill/>
          </a:ln>
        </p:spPr>
        <p:txBody>
          <a:bodyPr/>
          <a:lstStyle/>
          <a:p>
            <a:endParaRPr lang="en-US"/>
          </a:p>
        </p:txBody>
      </p:sp>
      <p:sp>
        <p:nvSpPr>
          <p:cNvPr id="96" name="Google Shape;96;p1"/>
          <p:cNvSpPr/>
          <p:nvPr/>
        </p:nvSpPr>
        <p:spPr>
          <a:xfrm>
            <a:off x="3592481" y="325555"/>
            <a:ext cx="1029485" cy="703145"/>
          </a:xfrm>
          <a:custGeom>
            <a:avLst/>
            <a:gdLst/>
            <a:ahLst/>
            <a:cxnLst/>
            <a:rect l="l" t="t" r="r" b="b"/>
            <a:pathLst>
              <a:path w="1029485" h="703145" extrusionOk="0">
                <a:moveTo>
                  <a:pt x="0" y="0"/>
                </a:moveTo>
                <a:lnTo>
                  <a:pt x="1029485" y="0"/>
                </a:lnTo>
                <a:lnTo>
                  <a:pt x="1029485" y="703145"/>
                </a:lnTo>
                <a:lnTo>
                  <a:pt x="0" y="703145"/>
                </a:lnTo>
                <a:lnTo>
                  <a:pt x="0" y="0"/>
                </a:lnTo>
                <a:close/>
              </a:path>
            </a:pathLst>
          </a:custGeom>
          <a:blipFill rotWithShape="1">
            <a:blip r:embed="rId6">
              <a:alphaModFix/>
            </a:blip>
            <a:stretch>
              <a:fillRect t="-15520" b="-32577"/>
            </a:stretch>
          </a:blipFill>
          <a:ln>
            <a:noFill/>
          </a:ln>
        </p:spPr>
        <p:txBody>
          <a:bodyPr/>
          <a:lstStyle/>
          <a:p>
            <a:endParaRPr lang="en-US"/>
          </a:p>
        </p:txBody>
      </p:sp>
      <p:sp>
        <p:nvSpPr>
          <p:cNvPr id="97" name="Google Shape;97;p1"/>
          <p:cNvSpPr txBox="1"/>
          <p:nvPr/>
        </p:nvSpPr>
        <p:spPr>
          <a:xfrm>
            <a:off x="824026" y="2400775"/>
            <a:ext cx="10152000" cy="3168900"/>
          </a:xfrm>
          <a:prstGeom prst="rect">
            <a:avLst/>
          </a:prstGeom>
          <a:noFill/>
          <a:ln>
            <a:noFill/>
          </a:ln>
        </p:spPr>
        <p:txBody>
          <a:bodyPr spcFirstLastPara="1" wrap="square" lIns="0" tIns="0" rIns="0" bIns="0" anchor="t" anchorCtr="0">
            <a:spAutoFit/>
          </a:bodyPr>
          <a:lstStyle/>
          <a:p>
            <a:pPr marL="0" marR="0" lvl="0" indent="0" algn="l" rtl="0">
              <a:lnSpc>
                <a:spcPct val="118019"/>
              </a:lnSpc>
              <a:spcBef>
                <a:spcPts val="0"/>
              </a:spcBef>
              <a:spcAft>
                <a:spcPts val="0"/>
              </a:spcAft>
              <a:buNone/>
            </a:pPr>
            <a:r>
              <a:rPr lang="en-US" sz="4534" b="0" i="0" u="none" strike="noStrike" cap="none">
                <a:solidFill>
                  <a:srgbClr val="9AC97B"/>
                </a:solidFill>
                <a:latin typeface="Arial"/>
                <a:ea typeface="Arial"/>
                <a:cs typeface="Arial"/>
                <a:sym typeface="Arial"/>
              </a:rPr>
              <a:t>THỰC HÀNH KINH DOANH CÓ TRÁCH NHIỆM VÀ RÀ SOÁT QUYỀN CON NGƯỜI CHO CÁC DOANH NGHIỆP VÀ CHUỐI CUNG ỨNG</a:t>
            </a:r>
            <a:endParaRPr/>
          </a:p>
        </p:txBody>
      </p:sp>
      <p:sp>
        <p:nvSpPr>
          <p:cNvPr id="98" name="Google Shape;98;p1"/>
          <p:cNvSpPr/>
          <p:nvPr/>
        </p:nvSpPr>
        <p:spPr>
          <a:xfrm rot="5400000">
            <a:off x="9934596" y="2080683"/>
            <a:ext cx="9335154" cy="7508808"/>
          </a:xfrm>
          <a:custGeom>
            <a:avLst/>
            <a:gdLst/>
            <a:ahLst/>
            <a:cxnLst/>
            <a:rect l="l" t="t" r="r" b="b"/>
            <a:pathLst>
              <a:path w="9335154" h="7508808" extrusionOk="0">
                <a:moveTo>
                  <a:pt x="0" y="0"/>
                </a:moveTo>
                <a:lnTo>
                  <a:pt x="9335154" y="0"/>
                </a:lnTo>
                <a:lnTo>
                  <a:pt x="9335154" y="7508809"/>
                </a:lnTo>
                <a:lnTo>
                  <a:pt x="0" y="7508809"/>
                </a:lnTo>
                <a:lnTo>
                  <a:pt x="0" y="0"/>
                </a:lnTo>
                <a:close/>
              </a:path>
            </a:pathLst>
          </a:custGeom>
          <a:blipFill rotWithShape="1">
            <a:blip r:embed="rId7">
              <a:alphaModFix/>
            </a:blip>
            <a:stretch>
              <a:fillRect l="-22079" t="-9598" r="-10235"/>
            </a:stretch>
          </a:blipFill>
          <a:ln>
            <a:noFill/>
          </a:ln>
        </p:spPr>
        <p:txBody>
          <a:bodyPr/>
          <a:lstStyle/>
          <a:p>
            <a:endParaRPr lang="en-US"/>
          </a:p>
        </p:txBody>
      </p:sp>
      <p:sp>
        <p:nvSpPr>
          <p:cNvPr id="99" name="Google Shape;99;p1"/>
          <p:cNvSpPr txBox="1"/>
          <p:nvPr/>
        </p:nvSpPr>
        <p:spPr>
          <a:xfrm>
            <a:off x="738404" y="6417420"/>
            <a:ext cx="9414726" cy="3078607"/>
          </a:xfrm>
          <a:prstGeom prst="rect">
            <a:avLst/>
          </a:prstGeom>
          <a:noFill/>
          <a:ln>
            <a:noFill/>
          </a:ln>
        </p:spPr>
        <p:txBody>
          <a:bodyPr spcFirstLastPara="1" wrap="square" lIns="0" tIns="0" rIns="0" bIns="0" anchor="t" anchorCtr="0">
            <a:spAutoFit/>
          </a:bodyPr>
          <a:lstStyle/>
          <a:p>
            <a:pPr marL="0" marR="0" lvl="0" indent="0" algn="l" rtl="0">
              <a:lnSpc>
                <a:spcPct val="138971"/>
              </a:lnSpc>
              <a:spcBef>
                <a:spcPts val="0"/>
              </a:spcBef>
              <a:spcAft>
                <a:spcPts val="0"/>
              </a:spcAft>
              <a:buNone/>
            </a:pPr>
            <a:r>
              <a:rPr lang="en-US" sz="1478" b="1" i="0" u="none" strike="noStrike" cap="none">
                <a:solidFill>
                  <a:srgbClr val="45A7D3"/>
                </a:solidFill>
                <a:latin typeface="Montserrat"/>
                <a:ea typeface="Montserrat"/>
                <a:cs typeface="Montserrat"/>
                <a:sym typeface="Montserrat"/>
              </a:rPr>
              <a:t>Thực hiện bởi: </a:t>
            </a:r>
            <a:endParaRPr/>
          </a:p>
          <a:p>
            <a:pPr marL="0" marR="0" lvl="0" indent="0" algn="l" rtl="0">
              <a:lnSpc>
                <a:spcPct val="138971"/>
              </a:lnSpc>
              <a:spcBef>
                <a:spcPts val="0"/>
              </a:spcBef>
              <a:spcAft>
                <a:spcPts val="0"/>
              </a:spcAft>
              <a:buNone/>
            </a:pPr>
            <a:r>
              <a:rPr lang="en-US" sz="1478" b="1" i="0" u="none" strike="noStrike" cap="none">
                <a:solidFill>
                  <a:srgbClr val="45A7D3"/>
                </a:solidFill>
                <a:latin typeface="Montserrat"/>
                <a:ea typeface="Montserrat"/>
                <a:cs typeface="Montserrat"/>
                <a:sym typeface="Montserrat"/>
              </a:rPr>
              <a:t>Chương trình Phát triển Liên Hợp Quốc (UNDP) tại Việt Nam phối hợp với Trường Đại học Kinh tế Quốc dân</a:t>
            </a:r>
            <a:endParaRPr/>
          </a:p>
          <a:p>
            <a:pPr marL="0" marR="0" lvl="0" indent="0" algn="l" rtl="0">
              <a:lnSpc>
                <a:spcPct val="138971"/>
              </a:lnSpc>
              <a:spcBef>
                <a:spcPts val="0"/>
              </a:spcBef>
              <a:spcAft>
                <a:spcPts val="0"/>
              </a:spcAft>
              <a:buNone/>
            </a:pPr>
            <a:r>
              <a:rPr lang="en-US" sz="1478" b="1" i="0" u="none" strike="noStrike" cap="none">
                <a:solidFill>
                  <a:srgbClr val="45A7D3"/>
                </a:solidFill>
                <a:latin typeface="Montserrat"/>
                <a:ea typeface="Montserrat"/>
                <a:cs typeface="Montserrat"/>
                <a:sym typeface="Montserrat"/>
              </a:rPr>
              <a:t>Với sự hỗ trợ của Chính phủ Nhật Bản</a:t>
            </a:r>
            <a:endParaRPr/>
          </a:p>
          <a:p>
            <a:pPr marL="0" marR="0" lvl="0" indent="0" algn="l" rtl="0">
              <a:lnSpc>
                <a:spcPct val="138971"/>
              </a:lnSpc>
              <a:spcBef>
                <a:spcPts val="0"/>
              </a:spcBef>
              <a:spcAft>
                <a:spcPts val="0"/>
              </a:spcAft>
              <a:buNone/>
            </a:pPr>
            <a:endParaRPr sz="1478" b="1" i="0" u="none" strike="noStrike" cap="none">
              <a:solidFill>
                <a:srgbClr val="45A7D3"/>
              </a:solidFill>
              <a:latin typeface="Montserrat"/>
              <a:ea typeface="Montserrat"/>
              <a:cs typeface="Montserrat"/>
              <a:sym typeface="Montserrat"/>
            </a:endParaRPr>
          </a:p>
          <a:p>
            <a:pPr marL="0" marR="0" lvl="0" indent="0" algn="l" rtl="0">
              <a:lnSpc>
                <a:spcPct val="138971"/>
              </a:lnSpc>
              <a:spcBef>
                <a:spcPts val="0"/>
              </a:spcBef>
              <a:spcAft>
                <a:spcPts val="0"/>
              </a:spcAft>
              <a:buNone/>
            </a:pPr>
            <a:r>
              <a:rPr lang="en-US" sz="1478" b="1" i="0" u="none" strike="noStrike" cap="none">
                <a:solidFill>
                  <a:srgbClr val="45A7D3"/>
                </a:solidFill>
                <a:latin typeface="Montserrat"/>
                <a:ea typeface="Montserrat"/>
                <a:cs typeface="Montserrat"/>
                <a:sym typeface="Montserrat"/>
              </a:rPr>
              <a:t>Tài liệu này được phát triển dựa trên hai tài liệu sau do UNDP Châu Á – Thái Bình Dương thực hiện với sự hỗ trợ của Liên minh Châu Âu:</a:t>
            </a:r>
            <a:endParaRPr/>
          </a:p>
          <a:p>
            <a:pPr marL="319167" marR="0" lvl="1" indent="-159583" algn="l" rtl="0">
              <a:lnSpc>
                <a:spcPct val="138971"/>
              </a:lnSpc>
              <a:spcBef>
                <a:spcPts val="0"/>
              </a:spcBef>
              <a:spcAft>
                <a:spcPts val="0"/>
              </a:spcAft>
              <a:buClr>
                <a:srgbClr val="45A7D3"/>
              </a:buClr>
              <a:buSzPts val="1478"/>
              <a:buFont typeface="Arial"/>
              <a:buChar char="•"/>
            </a:pPr>
            <a:r>
              <a:rPr lang="en-US" sz="1478" b="1" i="0" u="none" strike="noStrike" cap="none">
                <a:solidFill>
                  <a:srgbClr val="45A7D3"/>
                </a:solidFill>
                <a:latin typeface="Montserrat"/>
                <a:ea typeface="Montserrat"/>
                <a:cs typeface="Montserrat"/>
                <a:sym typeface="Montserrat"/>
              </a:rPr>
              <a:t>Bộ Tài liệu hướng dẫn đào tạo về Rà soát quyền con người trong hoạt động kinh doanh (Human Rights Due Diligence Training Facilitation Guide) tại </a:t>
            </a:r>
            <a:r>
              <a:rPr lang="en-US" sz="1478" b="1" i="0" u="sng" strike="noStrike" cap="none">
                <a:solidFill>
                  <a:srgbClr val="45A7D3"/>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https://bit.ly/3tV9rVa</a:t>
            </a:r>
            <a:r>
              <a:rPr lang="en-US" sz="1478" b="1" i="0" u="none" strike="noStrike" cap="none">
                <a:solidFill>
                  <a:srgbClr val="45A7D3"/>
                </a:solidFill>
                <a:latin typeface="Montserrat"/>
                <a:ea typeface="Montserrat"/>
                <a:cs typeface="Montserrat"/>
                <a:sym typeface="Montserrat"/>
              </a:rPr>
              <a:t> </a:t>
            </a:r>
            <a:endParaRPr/>
          </a:p>
          <a:p>
            <a:pPr marL="319167" marR="0" lvl="1" indent="-159583" algn="l" rtl="0">
              <a:lnSpc>
                <a:spcPct val="138971"/>
              </a:lnSpc>
              <a:spcBef>
                <a:spcPts val="0"/>
              </a:spcBef>
              <a:spcAft>
                <a:spcPts val="0"/>
              </a:spcAft>
              <a:buClr>
                <a:srgbClr val="45A7D3"/>
              </a:buClr>
              <a:buSzPts val="1478"/>
              <a:buFont typeface="Arial"/>
              <a:buChar char="•"/>
            </a:pPr>
            <a:r>
              <a:rPr lang="en-US" sz="1478" b="1" i="0" u="none" strike="noStrike" cap="none">
                <a:solidFill>
                  <a:srgbClr val="45A7D3"/>
                </a:solidFill>
                <a:latin typeface="Montserrat"/>
                <a:ea typeface="Montserrat"/>
                <a:cs typeface="Montserrat"/>
                <a:sym typeface="Montserrat"/>
              </a:rPr>
              <a:t>Bộ Công cụ hỗ trợ đào tạo về Rà soát quyền con người trong hoạt động kinh doanh tại </a:t>
            </a:r>
            <a:r>
              <a:rPr lang="en-US" sz="1478" b="1" i="0" u="sng" strike="noStrike" cap="none">
                <a:solidFill>
                  <a:srgbClr val="45A7D3"/>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rPr>
              <a:t>https://hrdd-assessment.org</a:t>
            </a:r>
            <a:endParaRPr/>
          </a:p>
          <a:p>
            <a:pPr marL="0" marR="0" lvl="0" indent="0" algn="l" rtl="0">
              <a:lnSpc>
                <a:spcPct val="138971"/>
              </a:lnSpc>
              <a:spcBef>
                <a:spcPts val="0"/>
              </a:spcBef>
              <a:spcAft>
                <a:spcPts val="0"/>
              </a:spcAft>
              <a:buNone/>
            </a:pPr>
            <a:endParaRPr sz="1478" b="1" i="0" u="sng" strike="noStrike" cap="none">
              <a:solidFill>
                <a:srgbClr val="45A7D3"/>
              </a:solidFill>
              <a:latin typeface="Montserrat"/>
              <a:ea typeface="Montserrat"/>
              <a:cs typeface="Montserrat"/>
              <a:sym typeface="Montserrat"/>
              <a:hlinkClick r:id="rId9">
                <a:extLst>
                  <a:ext uri="{A12FA001-AC4F-418D-AE19-62706E023703}">
                    <ahyp:hlinkClr xmlns:ahyp="http://schemas.microsoft.com/office/drawing/2018/hyperlinkcolor" val="tx"/>
                  </a:ext>
                </a:extLst>
              </a:hlinkCli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67"/>
        <p:cNvGrpSpPr/>
        <p:nvPr/>
      </p:nvGrpSpPr>
      <p:grpSpPr>
        <a:xfrm>
          <a:off x="0" y="0"/>
          <a:ext cx="0" cy="0"/>
          <a:chOff x="0" y="0"/>
          <a:chExt cx="0" cy="0"/>
        </a:xfrm>
      </p:grpSpPr>
      <p:sp>
        <p:nvSpPr>
          <p:cNvPr id="368" name="Google Shape;368;p10"/>
          <p:cNvSpPr txBox="1"/>
          <p:nvPr/>
        </p:nvSpPr>
        <p:spPr>
          <a:xfrm>
            <a:off x="1125439" y="624536"/>
            <a:ext cx="15590550" cy="967359"/>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6600" b="0" i="0" u="none" strike="noStrike" cap="none">
                <a:solidFill>
                  <a:srgbClr val="193C6A"/>
                </a:solidFill>
                <a:latin typeface="Arial"/>
                <a:ea typeface="Arial"/>
                <a:cs typeface="Arial"/>
                <a:sym typeface="Arial"/>
              </a:rPr>
              <a:t>Tổng quát về Bộ hướng dẫn</a:t>
            </a:r>
            <a:endParaRPr/>
          </a:p>
        </p:txBody>
      </p:sp>
      <p:grpSp>
        <p:nvGrpSpPr>
          <p:cNvPr id="369" name="Google Shape;369;p10"/>
          <p:cNvGrpSpPr/>
          <p:nvPr/>
        </p:nvGrpSpPr>
        <p:grpSpPr>
          <a:xfrm>
            <a:off x="9201150" y="9710120"/>
            <a:ext cx="9144025" cy="576880"/>
            <a:chOff x="0" y="-9525"/>
            <a:chExt cx="21473371" cy="1354717"/>
          </a:xfrm>
        </p:grpSpPr>
        <p:sp>
          <p:nvSpPr>
            <p:cNvPr id="370" name="Google Shape;370;p10"/>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371" name="Google Shape;371;p10"/>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372" name="Google Shape;372;p10"/>
          <p:cNvGrpSpPr/>
          <p:nvPr/>
        </p:nvGrpSpPr>
        <p:grpSpPr>
          <a:xfrm>
            <a:off x="57150" y="9706767"/>
            <a:ext cx="9144025" cy="580233"/>
            <a:chOff x="0" y="-9525"/>
            <a:chExt cx="21473371" cy="1362590"/>
          </a:xfrm>
        </p:grpSpPr>
        <p:sp>
          <p:nvSpPr>
            <p:cNvPr id="373" name="Google Shape;373;p10"/>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374" name="Google Shape;374;p10"/>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375" name="Google Shape;375;p10"/>
          <p:cNvSpPr/>
          <p:nvPr/>
        </p:nvSpPr>
        <p:spPr>
          <a:xfrm>
            <a:off x="2057945" y="2105469"/>
            <a:ext cx="7213492" cy="674453"/>
          </a:xfrm>
          <a:custGeom>
            <a:avLst/>
            <a:gdLst/>
            <a:ahLst/>
            <a:cxnLst/>
            <a:rect l="l" t="t" r="r" b="b"/>
            <a:pathLst>
              <a:path w="7063190" h="660400" extrusionOk="0">
                <a:moveTo>
                  <a:pt x="6938729" y="660400"/>
                </a:moveTo>
                <a:lnTo>
                  <a:pt x="124460" y="660400"/>
                </a:lnTo>
                <a:cubicBezTo>
                  <a:pt x="55880" y="660400"/>
                  <a:pt x="0" y="604520"/>
                  <a:pt x="0" y="535940"/>
                </a:cubicBezTo>
                <a:lnTo>
                  <a:pt x="0" y="124460"/>
                </a:lnTo>
                <a:cubicBezTo>
                  <a:pt x="0" y="55880"/>
                  <a:pt x="55880" y="0"/>
                  <a:pt x="124460" y="0"/>
                </a:cubicBezTo>
                <a:lnTo>
                  <a:pt x="6938729" y="0"/>
                </a:lnTo>
                <a:cubicBezTo>
                  <a:pt x="7007309" y="0"/>
                  <a:pt x="7063190" y="55880"/>
                  <a:pt x="7063190" y="124460"/>
                </a:cubicBezTo>
                <a:lnTo>
                  <a:pt x="7063190" y="535940"/>
                </a:lnTo>
                <a:cubicBezTo>
                  <a:pt x="7063190" y="604520"/>
                  <a:pt x="7007309" y="660400"/>
                  <a:pt x="6938729" y="660400"/>
                </a:cubicBezTo>
                <a:close/>
              </a:path>
            </a:pathLst>
          </a:custGeom>
          <a:solidFill>
            <a:srgbClr val="5FC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0"/>
          <p:cNvSpPr txBox="1"/>
          <p:nvPr/>
        </p:nvSpPr>
        <p:spPr>
          <a:xfrm>
            <a:off x="2057951" y="2171950"/>
            <a:ext cx="7213500" cy="517200"/>
          </a:xfrm>
          <a:prstGeom prst="rect">
            <a:avLst/>
          </a:prstGeom>
          <a:noFill/>
          <a:ln>
            <a:noFill/>
          </a:ln>
        </p:spPr>
        <p:txBody>
          <a:bodyPr spcFirstLastPara="1" wrap="square" lIns="0" tIns="0" rIns="0" bIns="0" anchor="t" anchorCtr="0">
            <a:spAutoFit/>
          </a:bodyPr>
          <a:lstStyle/>
          <a:p>
            <a:pPr marL="725696" marR="0" lvl="1" indent="-362848" algn="just" rtl="0">
              <a:lnSpc>
                <a:spcPct val="119994"/>
              </a:lnSpc>
              <a:spcBef>
                <a:spcPts val="0"/>
              </a:spcBef>
              <a:spcAft>
                <a:spcPts val="0"/>
              </a:spcAft>
              <a:buClr>
                <a:srgbClr val="193C6A"/>
              </a:buClr>
              <a:buSzPts val="3361"/>
              <a:buFont typeface="Arial"/>
              <a:buChar char="•"/>
            </a:pPr>
            <a:r>
              <a:rPr lang="en-US" sz="3361" b="0" i="0" u="none" strike="noStrike" cap="none">
                <a:solidFill>
                  <a:srgbClr val="193C6A"/>
                </a:solidFill>
                <a:latin typeface="Arial"/>
                <a:ea typeface="Arial"/>
                <a:cs typeface="Arial"/>
                <a:sym typeface="Arial"/>
              </a:rPr>
              <a:t>Doanh nghiệp được hướng tới</a:t>
            </a:r>
            <a:endParaRPr/>
          </a:p>
        </p:txBody>
      </p:sp>
      <p:sp>
        <p:nvSpPr>
          <p:cNvPr id="377" name="Google Shape;377;p10"/>
          <p:cNvSpPr/>
          <p:nvPr/>
        </p:nvSpPr>
        <p:spPr>
          <a:xfrm>
            <a:off x="2057945" y="3555711"/>
            <a:ext cx="7487705" cy="626809"/>
          </a:xfrm>
          <a:custGeom>
            <a:avLst/>
            <a:gdLst/>
            <a:ahLst/>
            <a:cxnLst/>
            <a:rect l="l" t="t" r="r" b="b"/>
            <a:pathLst>
              <a:path w="7888971" h="660400" extrusionOk="0">
                <a:moveTo>
                  <a:pt x="7764511" y="660400"/>
                </a:moveTo>
                <a:lnTo>
                  <a:pt x="124460" y="660400"/>
                </a:lnTo>
                <a:cubicBezTo>
                  <a:pt x="55880" y="660400"/>
                  <a:pt x="0" y="604520"/>
                  <a:pt x="0" y="535940"/>
                </a:cubicBezTo>
                <a:lnTo>
                  <a:pt x="0" y="124460"/>
                </a:lnTo>
                <a:cubicBezTo>
                  <a:pt x="0" y="55880"/>
                  <a:pt x="55880" y="0"/>
                  <a:pt x="124460" y="0"/>
                </a:cubicBezTo>
                <a:lnTo>
                  <a:pt x="7764511" y="0"/>
                </a:lnTo>
                <a:cubicBezTo>
                  <a:pt x="7833091" y="0"/>
                  <a:pt x="7888971" y="55880"/>
                  <a:pt x="7888971" y="124460"/>
                </a:cubicBezTo>
                <a:lnTo>
                  <a:pt x="7888971" y="535940"/>
                </a:lnTo>
                <a:cubicBezTo>
                  <a:pt x="7888971" y="604520"/>
                  <a:pt x="7833091" y="660400"/>
                  <a:pt x="7764511" y="660400"/>
                </a:cubicBezTo>
                <a:close/>
              </a:path>
            </a:pathLst>
          </a:custGeom>
          <a:solidFill>
            <a:srgbClr val="5FC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txBox="1"/>
          <p:nvPr/>
        </p:nvSpPr>
        <p:spPr>
          <a:xfrm>
            <a:off x="2057952" y="3598475"/>
            <a:ext cx="7213500" cy="517200"/>
          </a:xfrm>
          <a:prstGeom prst="rect">
            <a:avLst/>
          </a:prstGeom>
          <a:noFill/>
          <a:ln>
            <a:noFill/>
          </a:ln>
        </p:spPr>
        <p:txBody>
          <a:bodyPr spcFirstLastPara="1" wrap="square" lIns="0" tIns="0" rIns="0" bIns="0" anchor="t" anchorCtr="0">
            <a:spAutoFit/>
          </a:bodyPr>
          <a:lstStyle/>
          <a:p>
            <a:pPr marL="725696" marR="0" lvl="1" indent="-362848" algn="just" rtl="0">
              <a:lnSpc>
                <a:spcPct val="119994"/>
              </a:lnSpc>
              <a:spcBef>
                <a:spcPts val="0"/>
              </a:spcBef>
              <a:spcAft>
                <a:spcPts val="0"/>
              </a:spcAft>
              <a:buClr>
                <a:srgbClr val="193C6A"/>
              </a:buClr>
              <a:buSzPts val="3361"/>
              <a:buFont typeface="Arial"/>
              <a:buChar char="•"/>
            </a:pPr>
            <a:r>
              <a:rPr lang="en-US" sz="3361" b="0" i="0" u="none" strike="noStrike" cap="none">
                <a:solidFill>
                  <a:srgbClr val="193C6A"/>
                </a:solidFill>
                <a:latin typeface="Arial"/>
                <a:ea typeface="Arial"/>
                <a:cs typeface="Arial"/>
                <a:sym typeface="Arial"/>
              </a:rPr>
              <a:t>Phạm vi “quyền con người”</a:t>
            </a:r>
            <a:endParaRPr/>
          </a:p>
        </p:txBody>
      </p:sp>
      <p:sp>
        <p:nvSpPr>
          <p:cNvPr id="379" name="Google Shape;379;p10"/>
          <p:cNvSpPr/>
          <p:nvPr/>
        </p:nvSpPr>
        <p:spPr>
          <a:xfrm>
            <a:off x="2057945" y="5335046"/>
            <a:ext cx="10629735" cy="687124"/>
          </a:xfrm>
          <a:custGeom>
            <a:avLst/>
            <a:gdLst/>
            <a:ahLst/>
            <a:cxnLst/>
            <a:rect l="l" t="t" r="r" b="b"/>
            <a:pathLst>
              <a:path w="10216320" h="660400" extrusionOk="0">
                <a:moveTo>
                  <a:pt x="10091860" y="660400"/>
                </a:moveTo>
                <a:lnTo>
                  <a:pt x="124460" y="660400"/>
                </a:lnTo>
                <a:cubicBezTo>
                  <a:pt x="55880" y="660400"/>
                  <a:pt x="0" y="604520"/>
                  <a:pt x="0" y="535940"/>
                </a:cubicBezTo>
                <a:lnTo>
                  <a:pt x="0" y="124460"/>
                </a:lnTo>
                <a:cubicBezTo>
                  <a:pt x="0" y="55880"/>
                  <a:pt x="55880" y="0"/>
                  <a:pt x="124460" y="0"/>
                </a:cubicBezTo>
                <a:lnTo>
                  <a:pt x="10091860" y="0"/>
                </a:lnTo>
                <a:cubicBezTo>
                  <a:pt x="10160440" y="0"/>
                  <a:pt x="10216320" y="55880"/>
                  <a:pt x="10216320" y="124460"/>
                </a:cubicBezTo>
                <a:lnTo>
                  <a:pt x="10216320" y="535940"/>
                </a:lnTo>
                <a:cubicBezTo>
                  <a:pt x="10216320" y="604520"/>
                  <a:pt x="10160440" y="660400"/>
                  <a:pt x="10091860" y="660400"/>
                </a:cubicBezTo>
                <a:close/>
              </a:path>
            </a:pathLst>
          </a:custGeom>
          <a:solidFill>
            <a:srgbClr val="5FC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txBox="1"/>
          <p:nvPr/>
        </p:nvSpPr>
        <p:spPr>
          <a:xfrm>
            <a:off x="2057950" y="5407150"/>
            <a:ext cx="11460000" cy="517200"/>
          </a:xfrm>
          <a:prstGeom prst="rect">
            <a:avLst/>
          </a:prstGeom>
          <a:noFill/>
          <a:ln>
            <a:noFill/>
          </a:ln>
        </p:spPr>
        <p:txBody>
          <a:bodyPr spcFirstLastPara="1" wrap="square" lIns="0" tIns="0" rIns="0" bIns="0" anchor="t" anchorCtr="0">
            <a:spAutoFit/>
          </a:bodyPr>
          <a:lstStyle/>
          <a:p>
            <a:pPr marL="725696" marR="0" lvl="1" indent="-362848" algn="just" rtl="0">
              <a:lnSpc>
                <a:spcPct val="119994"/>
              </a:lnSpc>
              <a:spcBef>
                <a:spcPts val="0"/>
              </a:spcBef>
              <a:spcAft>
                <a:spcPts val="0"/>
              </a:spcAft>
              <a:buClr>
                <a:srgbClr val="193C6A"/>
              </a:buClr>
              <a:buSzPts val="3361"/>
              <a:buFont typeface="Arial"/>
              <a:buChar char="•"/>
            </a:pPr>
            <a:r>
              <a:rPr lang="en-US" sz="3361" b="0" i="0" u="none" strike="noStrike" cap="none">
                <a:solidFill>
                  <a:srgbClr val="193C6A"/>
                </a:solidFill>
                <a:latin typeface="Arial"/>
                <a:ea typeface="Arial"/>
                <a:cs typeface="Arial"/>
                <a:sym typeface="Arial"/>
              </a:rPr>
              <a:t>Hướng tiếp cận cho nỗ lực tôn trọng quyền con người</a:t>
            </a:r>
            <a:endParaRPr/>
          </a:p>
        </p:txBody>
      </p:sp>
      <p:sp>
        <p:nvSpPr>
          <p:cNvPr id="381" name="Google Shape;381;p10"/>
          <p:cNvSpPr txBox="1"/>
          <p:nvPr/>
        </p:nvSpPr>
        <p:spPr>
          <a:xfrm>
            <a:off x="2896337" y="2977011"/>
            <a:ext cx="13083600" cy="3816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480" b="0" i="0" u="none" strike="noStrike" cap="none">
                <a:solidFill>
                  <a:srgbClr val="193C6A"/>
                </a:solidFill>
                <a:latin typeface="Arial"/>
                <a:ea typeface="Arial"/>
                <a:cs typeface="Arial"/>
                <a:sym typeface="Arial"/>
              </a:rPr>
              <a:t>Tất cả các doanh nghiệp tại Nhật Bản, bất kể quy mô, ngành nghề và các yếu tố khác</a:t>
            </a:r>
            <a:endParaRPr/>
          </a:p>
        </p:txBody>
      </p:sp>
      <p:sp>
        <p:nvSpPr>
          <p:cNvPr id="382" name="Google Shape;382;p10"/>
          <p:cNvSpPr txBox="1"/>
          <p:nvPr/>
        </p:nvSpPr>
        <p:spPr>
          <a:xfrm>
            <a:off x="2646887" y="6250770"/>
            <a:ext cx="13440586" cy="2238375"/>
          </a:xfrm>
          <a:prstGeom prst="rect">
            <a:avLst/>
          </a:prstGeom>
          <a:noFill/>
          <a:ln>
            <a:noFill/>
          </a:ln>
        </p:spPr>
        <p:txBody>
          <a:bodyPr spcFirstLastPara="1" wrap="square" lIns="0" tIns="0" rIns="0" bIns="0" anchor="t" anchorCtr="0">
            <a:spAutoFit/>
          </a:bodyPr>
          <a:lstStyle/>
          <a:p>
            <a:pPr marL="535535" marR="0" lvl="1" indent="-267767" algn="just" rtl="0">
              <a:lnSpc>
                <a:spcPct val="120000"/>
              </a:lnSpc>
              <a:spcBef>
                <a:spcPts val="0"/>
              </a:spcBef>
              <a:spcAft>
                <a:spcPts val="0"/>
              </a:spcAft>
              <a:buClr>
                <a:srgbClr val="193C6A"/>
              </a:buClr>
              <a:buSzPts val="2480"/>
              <a:buFont typeface="Arial"/>
              <a:buChar char="•"/>
            </a:pPr>
            <a:r>
              <a:rPr lang="en-US" sz="2480" b="0" i="0" u="none" strike="noStrike" cap="none">
                <a:solidFill>
                  <a:srgbClr val="193C6A"/>
                </a:solidFill>
                <a:latin typeface="Arial"/>
                <a:ea typeface="Arial"/>
                <a:cs typeface="Arial"/>
                <a:sym typeface="Arial"/>
              </a:rPr>
              <a:t>Cam kết từ cấp lãnh đạo quản lý về chính sách quyền con người</a:t>
            </a:r>
            <a:endParaRPr/>
          </a:p>
          <a:p>
            <a:pPr marL="535535" marR="0" lvl="1" indent="-267767" algn="just" rtl="0">
              <a:lnSpc>
                <a:spcPct val="120000"/>
              </a:lnSpc>
              <a:spcBef>
                <a:spcPts val="0"/>
              </a:spcBef>
              <a:spcAft>
                <a:spcPts val="0"/>
              </a:spcAft>
              <a:buClr>
                <a:srgbClr val="193C6A"/>
              </a:buClr>
              <a:buSzPts val="2480"/>
              <a:buFont typeface="Arial"/>
              <a:buChar char="•"/>
            </a:pPr>
            <a:r>
              <a:rPr lang="en-US" sz="2480" b="0" i="0" u="none" strike="noStrike" cap="none">
                <a:solidFill>
                  <a:srgbClr val="193C6A"/>
                </a:solidFill>
                <a:latin typeface="Arial"/>
                <a:ea typeface="Arial"/>
                <a:cs typeface="Arial"/>
                <a:sym typeface="Arial"/>
              </a:rPr>
              <a:t>Xác định và đánh giá các tác động tiêu cực tiềm ẩn và thực sự bởi bất cứ hoạt động kinh doanh nào trong chuỗi cung ứng</a:t>
            </a:r>
            <a:endParaRPr/>
          </a:p>
          <a:p>
            <a:pPr marL="535535" marR="0" lvl="1" indent="-267767" algn="just" rtl="0">
              <a:lnSpc>
                <a:spcPct val="120000"/>
              </a:lnSpc>
              <a:spcBef>
                <a:spcPts val="0"/>
              </a:spcBef>
              <a:spcAft>
                <a:spcPts val="0"/>
              </a:spcAft>
              <a:buClr>
                <a:srgbClr val="193C6A"/>
              </a:buClr>
              <a:buSzPts val="2480"/>
              <a:buFont typeface="Arial"/>
              <a:buChar char="•"/>
            </a:pPr>
            <a:r>
              <a:rPr lang="en-US" sz="2480" b="0" i="0" u="none" strike="noStrike" cap="none">
                <a:solidFill>
                  <a:srgbClr val="193C6A"/>
                </a:solidFill>
                <a:latin typeface="Arial"/>
                <a:ea typeface="Arial"/>
                <a:cs typeface="Arial"/>
                <a:sym typeface="Arial"/>
              </a:rPr>
              <a:t>Việc xử lý các tác động tiêu cực theo thứ tự ưu tiên phản ánh mức độ nghiêm trọng và khả năng, theo sau bởi hoạt động theo dõi mức độ hiệu quả và minh bạch thông tin</a:t>
            </a:r>
            <a:endParaRPr/>
          </a:p>
          <a:p>
            <a:pPr marL="535535" marR="0" lvl="1" indent="-267767" algn="just" rtl="0">
              <a:lnSpc>
                <a:spcPct val="120000"/>
              </a:lnSpc>
              <a:spcBef>
                <a:spcPts val="0"/>
              </a:spcBef>
              <a:spcAft>
                <a:spcPts val="0"/>
              </a:spcAft>
              <a:buClr>
                <a:srgbClr val="193C6A"/>
              </a:buClr>
              <a:buSzPts val="2480"/>
              <a:buFont typeface="Arial"/>
              <a:buChar char="•"/>
            </a:pPr>
            <a:r>
              <a:rPr lang="en-US" sz="2480" b="0" i="0" u="none" strike="noStrike" cap="none">
                <a:solidFill>
                  <a:srgbClr val="193C6A"/>
                </a:solidFill>
                <a:latin typeface="Arial"/>
                <a:ea typeface="Arial"/>
                <a:cs typeface="Arial"/>
                <a:sym typeface="Arial"/>
              </a:rPr>
              <a:t>Hợp tác với các doanh nghiệp kinh doanh khác</a:t>
            </a:r>
            <a:endParaRPr/>
          </a:p>
        </p:txBody>
      </p:sp>
      <p:sp>
        <p:nvSpPr>
          <p:cNvPr id="383" name="Google Shape;383;p10"/>
          <p:cNvSpPr txBox="1"/>
          <p:nvPr/>
        </p:nvSpPr>
        <p:spPr>
          <a:xfrm>
            <a:off x="2646887" y="4334921"/>
            <a:ext cx="14255472" cy="75247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480" b="0" i="0" u="none" strike="noStrike" cap="none">
                <a:solidFill>
                  <a:srgbClr val="193C6A"/>
                </a:solidFill>
                <a:latin typeface="Arial"/>
                <a:ea typeface="Arial"/>
                <a:cs typeface="Arial"/>
                <a:sym typeface="Arial"/>
              </a:rPr>
              <a:t>Các quyền con người được quốc tế công nhận: Dự luật Nhân quyền Quốc tế và Tuyên bố của ILO về các Nguyên tắc và Quyền Cơ bản tại nơi làm việc ở mức tối thiểu.</a:t>
            </a:r>
            <a:endParaRPr/>
          </a:p>
        </p:txBody>
      </p:sp>
      <p:sp>
        <p:nvSpPr>
          <p:cNvPr id="384" name="Google Shape;384;p10"/>
          <p:cNvSpPr/>
          <p:nvPr/>
        </p:nvSpPr>
        <p:spPr>
          <a:xfrm>
            <a:off x="-772126" y="681783"/>
            <a:ext cx="1658552" cy="814764"/>
          </a:xfrm>
          <a:custGeom>
            <a:avLst/>
            <a:gdLst/>
            <a:ahLst/>
            <a:cxnLst/>
            <a:rect l="l" t="t" r="r" b="b"/>
            <a:pathLst>
              <a:path w="1658552" h="814764" extrusionOk="0">
                <a:moveTo>
                  <a:pt x="0" y="0"/>
                </a:moveTo>
                <a:lnTo>
                  <a:pt x="1658552" y="0"/>
                </a:lnTo>
                <a:lnTo>
                  <a:pt x="1658552" y="814764"/>
                </a:lnTo>
                <a:lnTo>
                  <a:pt x="0" y="814764"/>
                </a:lnTo>
                <a:lnTo>
                  <a:pt x="0" y="0"/>
                </a:lnTo>
                <a:close/>
              </a:path>
            </a:pathLst>
          </a:custGeom>
          <a:blipFill rotWithShape="1">
            <a:blip r:embed="rId3">
              <a:alphaModFix/>
            </a:blip>
            <a:stretch>
              <a:fillRect/>
            </a:stretch>
          </a:blipFill>
          <a:ln>
            <a:noFill/>
          </a:ln>
        </p:spPr>
        <p:txBody>
          <a:bodyPr/>
          <a:lstStyle/>
          <a:p>
            <a:endParaRPr lang="en-US"/>
          </a:p>
        </p:txBody>
      </p:sp>
      <p:sp>
        <p:nvSpPr>
          <p:cNvPr id="385" name="Google Shape;385;p10"/>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4">
              <a:alphaModFix/>
            </a:blip>
            <a:stretch>
              <a:fillRect r="-113"/>
            </a:stretch>
          </a:blipFill>
          <a:ln>
            <a:noFill/>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93"/>
        <p:cNvGrpSpPr/>
        <p:nvPr/>
      </p:nvGrpSpPr>
      <p:grpSpPr>
        <a:xfrm>
          <a:off x="0" y="0"/>
          <a:ext cx="0" cy="0"/>
          <a:chOff x="0" y="0"/>
          <a:chExt cx="0" cy="0"/>
        </a:xfrm>
      </p:grpSpPr>
      <p:grpSp>
        <p:nvGrpSpPr>
          <p:cNvPr id="394" name="Google Shape;394;p11"/>
          <p:cNvGrpSpPr/>
          <p:nvPr/>
        </p:nvGrpSpPr>
        <p:grpSpPr>
          <a:xfrm>
            <a:off x="9201150" y="9710120"/>
            <a:ext cx="9144025" cy="576880"/>
            <a:chOff x="0" y="-9525"/>
            <a:chExt cx="21473371" cy="1354717"/>
          </a:xfrm>
        </p:grpSpPr>
        <p:sp>
          <p:nvSpPr>
            <p:cNvPr id="395" name="Google Shape;395;p11"/>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396" name="Google Shape;396;p11"/>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397" name="Google Shape;397;p11"/>
          <p:cNvGrpSpPr/>
          <p:nvPr/>
        </p:nvGrpSpPr>
        <p:grpSpPr>
          <a:xfrm>
            <a:off x="57150" y="9706767"/>
            <a:ext cx="9144025" cy="580233"/>
            <a:chOff x="0" y="-9525"/>
            <a:chExt cx="21473371" cy="1362590"/>
          </a:xfrm>
        </p:grpSpPr>
        <p:sp>
          <p:nvSpPr>
            <p:cNvPr id="398" name="Google Shape;398;p11"/>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399" name="Google Shape;399;p11"/>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400" name="Google Shape;400;p11"/>
          <p:cNvSpPr/>
          <p:nvPr/>
        </p:nvSpPr>
        <p:spPr>
          <a:xfrm>
            <a:off x="630989" y="2710481"/>
            <a:ext cx="1575497" cy="1173745"/>
          </a:xfrm>
          <a:custGeom>
            <a:avLst/>
            <a:gdLst/>
            <a:ahLst/>
            <a:cxnLst/>
            <a:rect l="l" t="t" r="r" b="b"/>
            <a:pathLst>
              <a:path w="1575497" h="1173745" extrusionOk="0">
                <a:moveTo>
                  <a:pt x="0" y="0"/>
                </a:moveTo>
                <a:lnTo>
                  <a:pt x="1575496" y="0"/>
                </a:lnTo>
                <a:lnTo>
                  <a:pt x="1575496" y="1173745"/>
                </a:lnTo>
                <a:lnTo>
                  <a:pt x="0" y="1173745"/>
                </a:lnTo>
                <a:lnTo>
                  <a:pt x="0" y="0"/>
                </a:lnTo>
                <a:close/>
              </a:path>
            </a:pathLst>
          </a:custGeom>
          <a:blipFill rotWithShape="1">
            <a:blip r:embed="rId3">
              <a:alphaModFix/>
            </a:blip>
            <a:stretch>
              <a:fillRect/>
            </a:stretch>
          </a:blipFill>
          <a:ln>
            <a:noFill/>
          </a:ln>
        </p:spPr>
        <p:txBody>
          <a:bodyPr/>
          <a:lstStyle/>
          <a:p>
            <a:endParaRPr lang="en-US"/>
          </a:p>
        </p:txBody>
      </p:sp>
      <p:sp>
        <p:nvSpPr>
          <p:cNvPr id="401" name="Google Shape;401;p11"/>
          <p:cNvSpPr/>
          <p:nvPr/>
        </p:nvSpPr>
        <p:spPr>
          <a:xfrm>
            <a:off x="630989" y="4507483"/>
            <a:ext cx="1565095" cy="1592079"/>
          </a:xfrm>
          <a:custGeom>
            <a:avLst/>
            <a:gdLst/>
            <a:ahLst/>
            <a:cxnLst/>
            <a:rect l="l" t="t" r="r" b="b"/>
            <a:pathLst>
              <a:path w="1565095" h="1592079" extrusionOk="0">
                <a:moveTo>
                  <a:pt x="0" y="0"/>
                </a:moveTo>
                <a:lnTo>
                  <a:pt x="1565095" y="0"/>
                </a:lnTo>
                <a:lnTo>
                  <a:pt x="1565095" y="1592080"/>
                </a:lnTo>
                <a:lnTo>
                  <a:pt x="0" y="1592080"/>
                </a:lnTo>
                <a:lnTo>
                  <a:pt x="0" y="0"/>
                </a:lnTo>
                <a:close/>
              </a:path>
            </a:pathLst>
          </a:custGeom>
          <a:blipFill rotWithShape="1">
            <a:blip r:embed="rId4">
              <a:alphaModFix/>
            </a:blip>
            <a:stretch>
              <a:fillRect/>
            </a:stretch>
          </a:blipFill>
          <a:ln>
            <a:noFill/>
          </a:ln>
        </p:spPr>
        <p:txBody>
          <a:bodyPr/>
          <a:lstStyle/>
          <a:p>
            <a:endParaRPr lang="en-US"/>
          </a:p>
        </p:txBody>
      </p:sp>
      <p:sp>
        <p:nvSpPr>
          <p:cNvPr id="402" name="Google Shape;402;p11"/>
          <p:cNvSpPr/>
          <p:nvPr/>
        </p:nvSpPr>
        <p:spPr>
          <a:xfrm>
            <a:off x="551089" y="6666708"/>
            <a:ext cx="1724893" cy="1869803"/>
          </a:xfrm>
          <a:custGeom>
            <a:avLst/>
            <a:gdLst/>
            <a:ahLst/>
            <a:cxnLst/>
            <a:rect l="l" t="t" r="r" b="b"/>
            <a:pathLst>
              <a:path w="1724893" h="1869803" extrusionOk="0">
                <a:moveTo>
                  <a:pt x="0" y="0"/>
                </a:moveTo>
                <a:lnTo>
                  <a:pt x="1724894" y="0"/>
                </a:lnTo>
                <a:lnTo>
                  <a:pt x="1724894" y="1869803"/>
                </a:lnTo>
                <a:lnTo>
                  <a:pt x="0" y="1869803"/>
                </a:lnTo>
                <a:lnTo>
                  <a:pt x="0" y="0"/>
                </a:lnTo>
                <a:close/>
              </a:path>
            </a:pathLst>
          </a:custGeom>
          <a:blipFill rotWithShape="1">
            <a:blip r:embed="rId5">
              <a:alphaModFix/>
            </a:blip>
            <a:stretch>
              <a:fillRect/>
            </a:stretch>
          </a:blipFill>
          <a:ln>
            <a:noFill/>
          </a:ln>
        </p:spPr>
        <p:txBody>
          <a:bodyPr/>
          <a:lstStyle/>
          <a:p>
            <a:endParaRPr lang="en-US"/>
          </a:p>
        </p:txBody>
      </p:sp>
      <p:sp>
        <p:nvSpPr>
          <p:cNvPr id="403" name="Google Shape;403;p11"/>
          <p:cNvSpPr txBox="1"/>
          <p:nvPr/>
        </p:nvSpPr>
        <p:spPr>
          <a:xfrm>
            <a:off x="1028700" y="624536"/>
            <a:ext cx="15590700" cy="9675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6600" b="0" i="0" u="none" strike="noStrike" cap="none">
                <a:solidFill>
                  <a:srgbClr val="193C6A"/>
                </a:solidFill>
                <a:latin typeface="Arial"/>
                <a:ea typeface="Arial"/>
                <a:cs typeface="Arial"/>
                <a:sym typeface="Arial"/>
              </a:rPr>
              <a:t>Các ví dụ tình huống được giới thiệu</a:t>
            </a:r>
            <a:endParaRPr/>
          </a:p>
        </p:txBody>
      </p:sp>
      <p:sp>
        <p:nvSpPr>
          <p:cNvPr id="404" name="Google Shape;404;p11"/>
          <p:cNvSpPr txBox="1"/>
          <p:nvPr/>
        </p:nvSpPr>
        <p:spPr>
          <a:xfrm>
            <a:off x="2974476" y="4604138"/>
            <a:ext cx="14109385" cy="1495425"/>
          </a:xfrm>
          <a:prstGeom prst="rect">
            <a:avLst/>
          </a:prstGeom>
          <a:noFill/>
          <a:ln>
            <a:noFill/>
          </a:ln>
        </p:spPr>
        <p:txBody>
          <a:bodyPr spcFirstLastPara="1" wrap="square" lIns="0" tIns="0" rIns="0" bIns="0" anchor="t" anchorCtr="0">
            <a:spAutoFit/>
          </a:bodyPr>
          <a:lstStyle/>
          <a:p>
            <a:pPr marL="535535" marR="0" lvl="1" indent="-267767" algn="l" rtl="0">
              <a:lnSpc>
                <a:spcPct val="120000"/>
              </a:lnSpc>
              <a:spcBef>
                <a:spcPts val="0"/>
              </a:spcBef>
              <a:spcAft>
                <a:spcPts val="0"/>
              </a:spcAft>
              <a:buClr>
                <a:srgbClr val="193C6A"/>
              </a:buClr>
              <a:buSzPts val="2480"/>
              <a:buFont typeface="Arial"/>
              <a:buChar char="•"/>
            </a:pPr>
            <a:r>
              <a:rPr lang="en-US" sz="2480" b="0" i="0" u="none" strike="noStrike" cap="none">
                <a:solidFill>
                  <a:srgbClr val="193C6A"/>
                </a:solidFill>
                <a:latin typeface="Arial"/>
                <a:ea typeface="Arial"/>
                <a:cs typeface="Arial"/>
                <a:sym typeface="Arial"/>
              </a:rPr>
              <a:t>Thu thập các thông tin có liên quan</a:t>
            </a:r>
            <a:endParaRPr/>
          </a:p>
          <a:p>
            <a:pPr marL="0" marR="0" lvl="0" indent="0" algn="l" rtl="0">
              <a:lnSpc>
                <a:spcPct val="120000"/>
              </a:lnSpc>
              <a:spcBef>
                <a:spcPts val="0"/>
              </a:spcBef>
              <a:spcAft>
                <a:spcPts val="0"/>
              </a:spcAft>
              <a:buNone/>
            </a:pPr>
            <a:r>
              <a:rPr lang="en-US" sz="2480" b="0" i="0" u="none" strike="noStrike" cap="none">
                <a:solidFill>
                  <a:srgbClr val="193C6A"/>
                </a:solidFill>
                <a:latin typeface="Arial"/>
                <a:ea typeface="Arial"/>
                <a:cs typeface="Arial"/>
                <a:sym typeface="Arial"/>
              </a:rPr>
              <a:t>Ví dụ: thông qua đối thoại với các NGOs, kiểm tra các thông tin về các hành động của ứng cử viên cho vị trí nhà cung ứng nguyên vật liệu, chẳng hạn như việc thâu tóm đất đai của người bản địa có liên quan đến các nguyên vật liệu</a:t>
            </a:r>
            <a:endParaRPr/>
          </a:p>
        </p:txBody>
      </p:sp>
      <p:sp>
        <p:nvSpPr>
          <p:cNvPr id="405" name="Google Shape;405;p11"/>
          <p:cNvSpPr txBox="1"/>
          <p:nvPr/>
        </p:nvSpPr>
        <p:spPr>
          <a:xfrm>
            <a:off x="2974476" y="2359141"/>
            <a:ext cx="14284824" cy="1866900"/>
          </a:xfrm>
          <a:prstGeom prst="rect">
            <a:avLst/>
          </a:prstGeom>
          <a:noFill/>
          <a:ln>
            <a:noFill/>
          </a:ln>
        </p:spPr>
        <p:txBody>
          <a:bodyPr spcFirstLastPara="1" wrap="square" lIns="0" tIns="0" rIns="0" bIns="0" anchor="t" anchorCtr="0">
            <a:spAutoFit/>
          </a:bodyPr>
          <a:lstStyle/>
          <a:p>
            <a:pPr marL="535535" marR="0" lvl="1" indent="-267767" algn="l" rtl="0">
              <a:lnSpc>
                <a:spcPct val="120000"/>
              </a:lnSpc>
              <a:spcBef>
                <a:spcPts val="0"/>
              </a:spcBef>
              <a:spcAft>
                <a:spcPts val="0"/>
              </a:spcAft>
              <a:buClr>
                <a:srgbClr val="193C6A"/>
              </a:buClr>
              <a:buSzPts val="2480"/>
              <a:buFont typeface="Arial"/>
              <a:buChar char="•"/>
            </a:pPr>
            <a:r>
              <a:rPr lang="en-US" sz="2480" b="0" i="0" u="none" strike="noStrike" cap="none">
                <a:solidFill>
                  <a:srgbClr val="193C6A"/>
                </a:solidFill>
                <a:latin typeface="Arial"/>
                <a:ea typeface="Arial"/>
                <a:cs typeface="Arial"/>
                <a:sym typeface="Arial"/>
              </a:rPr>
              <a:t>Các bên liên quan dễ bị tổn thương</a:t>
            </a:r>
            <a:endParaRPr/>
          </a:p>
          <a:p>
            <a:pPr marL="0" marR="0" lvl="0" indent="0" algn="l" rtl="0">
              <a:lnSpc>
                <a:spcPct val="120000"/>
              </a:lnSpc>
              <a:spcBef>
                <a:spcPts val="0"/>
              </a:spcBef>
              <a:spcAft>
                <a:spcPts val="0"/>
              </a:spcAft>
              <a:buNone/>
            </a:pPr>
            <a:r>
              <a:rPr lang="en-US" sz="2480" b="0" i="0" u="none" strike="noStrike" cap="none">
                <a:solidFill>
                  <a:srgbClr val="193C6A"/>
                </a:solidFill>
                <a:latin typeface="Arial"/>
                <a:ea typeface="Arial"/>
                <a:cs typeface="Arial"/>
                <a:sym typeface="Arial"/>
              </a:rPr>
              <a:t>Ví dụ: Khi cung cấp một khoản vay cho hoạt động kinh doanh có thể ảnh hưởng đến quyền con người của các dân tộc bản địa (như các dự án phát triển đất đai có yêu cầu di dời người dân bản địa), cần xác nhận các biện pháp mà bên nhận khoản vay sẽ tiến hành để ngăn ngừa và giảm thiểu tác động tiêu cực, và tiến hành các điều tra thực địa bởi các bộ phận chuyên biệt của doanh nghiệp</a:t>
            </a:r>
            <a:endParaRPr/>
          </a:p>
        </p:txBody>
      </p:sp>
      <p:sp>
        <p:nvSpPr>
          <p:cNvPr id="406" name="Google Shape;406;p11"/>
          <p:cNvSpPr txBox="1"/>
          <p:nvPr/>
        </p:nvSpPr>
        <p:spPr>
          <a:xfrm>
            <a:off x="2974476" y="6477660"/>
            <a:ext cx="14109385" cy="2238375"/>
          </a:xfrm>
          <a:prstGeom prst="rect">
            <a:avLst/>
          </a:prstGeom>
          <a:noFill/>
          <a:ln>
            <a:noFill/>
          </a:ln>
        </p:spPr>
        <p:txBody>
          <a:bodyPr spcFirstLastPara="1" wrap="square" lIns="0" tIns="0" rIns="0" bIns="0" anchor="t" anchorCtr="0">
            <a:spAutoFit/>
          </a:bodyPr>
          <a:lstStyle/>
          <a:p>
            <a:pPr marL="535535" marR="0" lvl="1" indent="-267767" algn="l" rtl="0">
              <a:lnSpc>
                <a:spcPct val="120000"/>
              </a:lnSpc>
              <a:spcBef>
                <a:spcPts val="0"/>
              </a:spcBef>
              <a:spcAft>
                <a:spcPts val="0"/>
              </a:spcAft>
              <a:buClr>
                <a:srgbClr val="193C6A"/>
              </a:buClr>
              <a:buSzPts val="2480"/>
              <a:buFont typeface="Arial"/>
              <a:buChar char="•"/>
            </a:pPr>
            <a:r>
              <a:rPr lang="en-US" sz="2480" b="0" i="0" u="none" strike="noStrike" cap="none">
                <a:solidFill>
                  <a:srgbClr val="193C6A"/>
                </a:solidFill>
                <a:latin typeface="Arial"/>
                <a:ea typeface="Arial"/>
                <a:cs typeface="Arial"/>
                <a:sym typeface="Arial"/>
              </a:rPr>
              <a:t>Các biện pháp xử lý tác động liên quyền con người</a:t>
            </a:r>
            <a:endParaRPr/>
          </a:p>
          <a:p>
            <a:pPr marL="0" marR="0" lvl="0" indent="0" algn="l" rtl="0">
              <a:lnSpc>
                <a:spcPct val="120000"/>
              </a:lnSpc>
              <a:spcBef>
                <a:spcPts val="0"/>
              </a:spcBef>
              <a:spcAft>
                <a:spcPts val="0"/>
              </a:spcAft>
              <a:buNone/>
            </a:pPr>
            <a:r>
              <a:rPr lang="en-US" sz="2480" b="0" i="0" u="none" strike="noStrike" cap="none">
                <a:solidFill>
                  <a:srgbClr val="193C6A"/>
                </a:solidFill>
                <a:latin typeface="Arial"/>
                <a:ea typeface="Arial"/>
                <a:cs typeface="Arial"/>
                <a:sym typeface="Arial"/>
              </a:rPr>
              <a:t>Ví dụ: bất chấp những quy định cấm của luật, một doanh nghiệp vẫn thu giữ hộ chiếu của các thực tập sinh kỹ thuật và ký hợp đồng nhằm quản lý các khoản tiết kiệm của họ. Bởi vì những hành động này bị phát hiện, doanh nghiệp bắt đầu kiểm tra những hành động tương tự tại các phòng ban khác của doanh nghiệp cũng như các nhà cung ứng, thông báo về sự bất hợp pháp của những hành động đó và yêu cầu chúng phải bị chấm dứt.</a:t>
            </a:r>
            <a:endParaRPr/>
          </a:p>
        </p:txBody>
      </p:sp>
      <p:sp>
        <p:nvSpPr>
          <p:cNvPr id="407" name="Google Shape;407;p11"/>
          <p:cNvSpPr/>
          <p:nvPr/>
        </p:nvSpPr>
        <p:spPr>
          <a:xfrm>
            <a:off x="-772126" y="681783"/>
            <a:ext cx="1658552" cy="814764"/>
          </a:xfrm>
          <a:custGeom>
            <a:avLst/>
            <a:gdLst/>
            <a:ahLst/>
            <a:cxnLst/>
            <a:rect l="l" t="t" r="r" b="b"/>
            <a:pathLst>
              <a:path w="1658552" h="814764" extrusionOk="0">
                <a:moveTo>
                  <a:pt x="0" y="0"/>
                </a:moveTo>
                <a:lnTo>
                  <a:pt x="1658552" y="0"/>
                </a:lnTo>
                <a:lnTo>
                  <a:pt x="1658552" y="814764"/>
                </a:lnTo>
                <a:lnTo>
                  <a:pt x="0" y="814764"/>
                </a:lnTo>
                <a:lnTo>
                  <a:pt x="0" y="0"/>
                </a:lnTo>
                <a:close/>
              </a:path>
            </a:pathLst>
          </a:custGeom>
          <a:blipFill rotWithShape="1">
            <a:blip r:embed="rId6">
              <a:alphaModFix/>
            </a:blip>
            <a:stretch>
              <a:fillRect/>
            </a:stretch>
          </a:blipFill>
          <a:ln>
            <a:noFill/>
          </a:ln>
        </p:spPr>
        <p:txBody>
          <a:bodyPr/>
          <a:lstStyle/>
          <a:p>
            <a:endParaRPr lang="en-US"/>
          </a:p>
        </p:txBody>
      </p:sp>
      <p:sp>
        <p:nvSpPr>
          <p:cNvPr id="408" name="Google Shape;408;p11"/>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7">
              <a:alphaModFix/>
            </a:blip>
            <a:stretch>
              <a:fillRect r="-113"/>
            </a:stretch>
          </a:blipFill>
          <a:ln>
            <a:noFill/>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2"/>
        <p:cNvGrpSpPr/>
        <p:nvPr/>
      </p:nvGrpSpPr>
      <p:grpSpPr>
        <a:xfrm>
          <a:off x="0" y="0"/>
          <a:ext cx="0" cy="0"/>
          <a:chOff x="0" y="0"/>
          <a:chExt cx="0" cy="0"/>
        </a:xfrm>
      </p:grpSpPr>
      <p:sp>
        <p:nvSpPr>
          <p:cNvPr id="413" name="Google Shape;413;p12"/>
          <p:cNvSpPr/>
          <p:nvPr/>
        </p:nvSpPr>
        <p:spPr>
          <a:xfrm>
            <a:off x="2271558" y="4860673"/>
            <a:ext cx="13708378" cy="3878329"/>
          </a:xfrm>
          <a:custGeom>
            <a:avLst/>
            <a:gdLst/>
            <a:ahLst/>
            <a:cxnLst/>
            <a:rect l="l" t="t" r="r" b="b"/>
            <a:pathLst>
              <a:path w="13708378" h="3878329" extrusionOk="0">
                <a:moveTo>
                  <a:pt x="0" y="0"/>
                </a:moveTo>
                <a:lnTo>
                  <a:pt x="13708378" y="0"/>
                </a:lnTo>
                <a:lnTo>
                  <a:pt x="13708378" y="3878329"/>
                </a:lnTo>
                <a:lnTo>
                  <a:pt x="0" y="3878329"/>
                </a:lnTo>
                <a:lnTo>
                  <a:pt x="0" y="0"/>
                </a:lnTo>
                <a:close/>
              </a:path>
            </a:pathLst>
          </a:custGeom>
          <a:blipFill rotWithShape="1">
            <a:blip r:embed="rId3">
              <a:alphaModFix/>
            </a:blip>
            <a:stretch>
              <a:fillRect r="-1368" b="-1368"/>
            </a:stretch>
          </a:blipFill>
          <a:ln>
            <a:noFill/>
          </a:ln>
        </p:spPr>
        <p:txBody>
          <a:bodyPr/>
          <a:lstStyle/>
          <a:p>
            <a:endParaRPr lang="en-US"/>
          </a:p>
        </p:txBody>
      </p:sp>
      <p:sp>
        <p:nvSpPr>
          <p:cNvPr id="414" name="Google Shape;414;p12"/>
          <p:cNvSpPr/>
          <p:nvPr/>
        </p:nvSpPr>
        <p:spPr>
          <a:xfrm>
            <a:off x="1028700" y="1028700"/>
            <a:ext cx="13708378" cy="1039552"/>
          </a:xfrm>
          <a:custGeom>
            <a:avLst/>
            <a:gdLst/>
            <a:ahLst/>
            <a:cxnLst/>
            <a:rect l="l" t="t" r="r" b="b"/>
            <a:pathLst>
              <a:path w="13708378" h="1039552" extrusionOk="0">
                <a:moveTo>
                  <a:pt x="0" y="0"/>
                </a:moveTo>
                <a:lnTo>
                  <a:pt x="13708378" y="0"/>
                </a:lnTo>
                <a:lnTo>
                  <a:pt x="13708378" y="1039552"/>
                </a:lnTo>
                <a:lnTo>
                  <a:pt x="0" y="1039552"/>
                </a:lnTo>
                <a:lnTo>
                  <a:pt x="0" y="0"/>
                </a:lnTo>
                <a:close/>
              </a:path>
            </a:pathLst>
          </a:custGeom>
          <a:blipFill rotWithShape="1">
            <a:blip r:embed="rId4">
              <a:alphaModFix/>
            </a:blip>
            <a:stretch>
              <a:fillRect/>
            </a:stretch>
          </a:blipFill>
          <a:ln>
            <a:noFill/>
          </a:ln>
        </p:spPr>
        <p:txBody>
          <a:bodyPr/>
          <a:lstStyle/>
          <a:p>
            <a:endParaRPr lang="en-US"/>
          </a:p>
        </p:txBody>
      </p:sp>
      <p:sp>
        <p:nvSpPr>
          <p:cNvPr id="415" name="Google Shape;415;p12"/>
          <p:cNvSpPr txBox="1"/>
          <p:nvPr/>
        </p:nvSpPr>
        <p:spPr>
          <a:xfrm>
            <a:off x="1028700" y="2664011"/>
            <a:ext cx="16698346" cy="1156066"/>
          </a:xfrm>
          <a:prstGeom prst="rect">
            <a:avLst/>
          </a:prstGeom>
          <a:noFill/>
          <a:ln>
            <a:noFill/>
          </a:ln>
        </p:spPr>
        <p:txBody>
          <a:bodyPr spcFirstLastPara="1" wrap="square" lIns="0" tIns="0" rIns="0" bIns="0" anchor="t" anchorCtr="0">
            <a:spAutoFit/>
          </a:bodyPr>
          <a:lstStyle/>
          <a:p>
            <a:pPr marL="0" marR="0" lvl="0" indent="0" algn="ctr" rtl="0">
              <a:lnSpc>
                <a:spcPct val="120031"/>
              </a:lnSpc>
              <a:spcBef>
                <a:spcPts val="0"/>
              </a:spcBef>
              <a:spcAft>
                <a:spcPts val="0"/>
              </a:spcAft>
              <a:buNone/>
            </a:pPr>
            <a:r>
              <a:rPr lang="en-US" sz="2551" b="0" i="0" u="none" strike="noStrike" cap="none">
                <a:solidFill>
                  <a:srgbClr val="000000"/>
                </a:solidFill>
                <a:latin typeface="Arial"/>
                <a:ea typeface="Arial"/>
                <a:cs typeface="Arial"/>
                <a:sym typeface="Arial"/>
              </a:rPr>
              <a:t>Phương pháp điểm chuẩn (Benchmark Methodology ) được thực hiện bởi tổ chức phi chính phủ quốc tế nổi tiếng “KnowTheChain” &amp; và được Chính phủ Nhật Bản công nhận là một mô hình tốt (không chỉ phương pháp này mà còn một số phương pháp khác)</a:t>
            </a:r>
            <a:endParaRPr/>
          </a:p>
        </p:txBody>
      </p:sp>
      <p:grpSp>
        <p:nvGrpSpPr>
          <p:cNvPr id="416" name="Google Shape;416;p12"/>
          <p:cNvGrpSpPr/>
          <p:nvPr/>
        </p:nvGrpSpPr>
        <p:grpSpPr>
          <a:xfrm>
            <a:off x="57150" y="9706767"/>
            <a:ext cx="9144025" cy="580233"/>
            <a:chOff x="0" y="-9525"/>
            <a:chExt cx="21473371" cy="1362590"/>
          </a:xfrm>
        </p:grpSpPr>
        <p:sp>
          <p:nvSpPr>
            <p:cNvPr id="417" name="Google Shape;417;p12"/>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418" name="Google Shape;418;p12"/>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grpSp>
        <p:nvGrpSpPr>
          <p:cNvPr id="419" name="Google Shape;419;p12"/>
          <p:cNvGrpSpPr/>
          <p:nvPr/>
        </p:nvGrpSpPr>
        <p:grpSpPr>
          <a:xfrm>
            <a:off x="9201150" y="9710120"/>
            <a:ext cx="9144025" cy="576880"/>
            <a:chOff x="0" y="-9525"/>
            <a:chExt cx="21473371" cy="1354717"/>
          </a:xfrm>
        </p:grpSpPr>
        <p:sp>
          <p:nvSpPr>
            <p:cNvPr id="420" name="Google Shape;420;p12"/>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421" name="Google Shape;421;p12"/>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sp>
        <p:nvSpPr>
          <p:cNvPr id="422" name="Google Shape;422;p12"/>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5">
              <a:alphaModFix/>
            </a:blip>
            <a:stretch>
              <a:fillRect r="-113"/>
            </a:stretch>
          </a:blipFill>
          <a:ln>
            <a:noFill/>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6"/>
        <p:cNvGrpSpPr/>
        <p:nvPr/>
      </p:nvGrpSpPr>
      <p:grpSpPr>
        <a:xfrm>
          <a:off x="0" y="0"/>
          <a:ext cx="0" cy="0"/>
          <a:chOff x="0" y="0"/>
          <a:chExt cx="0" cy="0"/>
        </a:xfrm>
      </p:grpSpPr>
      <p:sp>
        <p:nvSpPr>
          <p:cNvPr id="427" name="Google Shape;427;p13"/>
          <p:cNvSpPr/>
          <p:nvPr/>
        </p:nvSpPr>
        <p:spPr>
          <a:xfrm>
            <a:off x="2271558" y="2748863"/>
            <a:ext cx="13708378" cy="6791359"/>
          </a:xfrm>
          <a:custGeom>
            <a:avLst/>
            <a:gdLst/>
            <a:ahLst/>
            <a:cxnLst/>
            <a:rect l="l" t="t" r="r" b="b"/>
            <a:pathLst>
              <a:path w="13708378" h="6791359" extrusionOk="0">
                <a:moveTo>
                  <a:pt x="0" y="0"/>
                </a:moveTo>
                <a:lnTo>
                  <a:pt x="13708378" y="0"/>
                </a:lnTo>
                <a:lnTo>
                  <a:pt x="13708378" y="6791358"/>
                </a:lnTo>
                <a:lnTo>
                  <a:pt x="0" y="6791358"/>
                </a:lnTo>
                <a:lnTo>
                  <a:pt x="0" y="0"/>
                </a:lnTo>
                <a:close/>
              </a:path>
            </a:pathLst>
          </a:custGeom>
          <a:blipFill rotWithShape="1">
            <a:blip r:embed="rId3">
              <a:alphaModFix/>
            </a:blip>
            <a:stretch>
              <a:fillRect/>
            </a:stretch>
          </a:blipFill>
          <a:ln>
            <a:noFill/>
          </a:ln>
        </p:spPr>
        <p:txBody>
          <a:bodyPr/>
          <a:lstStyle/>
          <a:p>
            <a:endParaRPr lang="en-US"/>
          </a:p>
        </p:txBody>
      </p:sp>
      <p:sp>
        <p:nvSpPr>
          <p:cNvPr id="428" name="Google Shape;428;p13"/>
          <p:cNvSpPr/>
          <p:nvPr/>
        </p:nvSpPr>
        <p:spPr>
          <a:xfrm>
            <a:off x="1028700" y="2114850"/>
            <a:ext cx="13708378" cy="634012"/>
          </a:xfrm>
          <a:custGeom>
            <a:avLst/>
            <a:gdLst/>
            <a:ahLst/>
            <a:cxnLst/>
            <a:rect l="l" t="t" r="r" b="b"/>
            <a:pathLst>
              <a:path w="13708378" h="634012" extrusionOk="0">
                <a:moveTo>
                  <a:pt x="0" y="0"/>
                </a:moveTo>
                <a:lnTo>
                  <a:pt x="13708378" y="0"/>
                </a:lnTo>
                <a:lnTo>
                  <a:pt x="13708378" y="634013"/>
                </a:lnTo>
                <a:lnTo>
                  <a:pt x="0" y="634013"/>
                </a:lnTo>
                <a:lnTo>
                  <a:pt x="0" y="0"/>
                </a:lnTo>
                <a:close/>
              </a:path>
            </a:pathLst>
          </a:custGeom>
          <a:blipFill rotWithShape="1">
            <a:blip r:embed="rId4">
              <a:alphaModFix/>
            </a:blip>
            <a:stretch>
              <a:fillRect/>
            </a:stretch>
          </a:blipFill>
          <a:ln>
            <a:noFill/>
          </a:ln>
        </p:spPr>
        <p:txBody>
          <a:bodyPr/>
          <a:lstStyle/>
          <a:p>
            <a:endParaRPr lang="en-US"/>
          </a:p>
        </p:txBody>
      </p:sp>
      <p:grpSp>
        <p:nvGrpSpPr>
          <p:cNvPr id="429" name="Google Shape;429;p13"/>
          <p:cNvGrpSpPr/>
          <p:nvPr/>
        </p:nvGrpSpPr>
        <p:grpSpPr>
          <a:xfrm>
            <a:off x="57150" y="9706767"/>
            <a:ext cx="9144025" cy="580233"/>
            <a:chOff x="0" y="-9525"/>
            <a:chExt cx="21473371" cy="1362590"/>
          </a:xfrm>
        </p:grpSpPr>
        <p:sp>
          <p:nvSpPr>
            <p:cNvPr id="430" name="Google Shape;430;p13"/>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431" name="Google Shape;431;p13"/>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grpSp>
        <p:nvGrpSpPr>
          <p:cNvPr id="432" name="Google Shape;432;p13"/>
          <p:cNvGrpSpPr/>
          <p:nvPr/>
        </p:nvGrpSpPr>
        <p:grpSpPr>
          <a:xfrm>
            <a:off x="9201150" y="9710120"/>
            <a:ext cx="9144025" cy="576880"/>
            <a:chOff x="0" y="-9525"/>
            <a:chExt cx="21473371" cy="1354717"/>
          </a:xfrm>
        </p:grpSpPr>
        <p:sp>
          <p:nvSpPr>
            <p:cNvPr id="433" name="Google Shape;433;p13"/>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434" name="Google Shape;434;p13"/>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sp>
        <p:nvSpPr>
          <p:cNvPr id="435" name="Google Shape;435;p13"/>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5">
              <a:alphaModFix/>
            </a:blip>
            <a:stretch>
              <a:fillRect r="-113"/>
            </a:stretch>
          </a:blipFill>
          <a:ln>
            <a:noFill/>
          </a:ln>
        </p:spPr>
        <p:txBody>
          <a:bodyPr/>
          <a:lstStyle/>
          <a:p>
            <a:endParaRPr lang="en-US"/>
          </a:p>
        </p:txBody>
      </p:sp>
      <p:sp>
        <p:nvSpPr>
          <p:cNvPr id="436" name="Google Shape;436;p13"/>
          <p:cNvSpPr/>
          <p:nvPr/>
        </p:nvSpPr>
        <p:spPr>
          <a:xfrm>
            <a:off x="1028700" y="1028700"/>
            <a:ext cx="13708378" cy="1039552"/>
          </a:xfrm>
          <a:custGeom>
            <a:avLst/>
            <a:gdLst/>
            <a:ahLst/>
            <a:cxnLst/>
            <a:rect l="l" t="t" r="r" b="b"/>
            <a:pathLst>
              <a:path w="13708378" h="1039552" extrusionOk="0">
                <a:moveTo>
                  <a:pt x="0" y="0"/>
                </a:moveTo>
                <a:lnTo>
                  <a:pt x="13708378" y="0"/>
                </a:lnTo>
                <a:lnTo>
                  <a:pt x="13708378" y="1039552"/>
                </a:lnTo>
                <a:lnTo>
                  <a:pt x="0" y="1039552"/>
                </a:lnTo>
                <a:lnTo>
                  <a:pt x="0" y="0"/>
                </a:lnTo>
                <a:close/>
              </a:path>
            </a:pathLst>
          </a:custGeom>
          <a:blipFill rotWithShape="1">
            <a:blip r:embed="rId6">
              <a:alphaModFix/>
            </a:blip>
            <a:stretch>
              <a:fillRect/>
            </a:stretch>
          </a:blipFill>
          <a:ln>
            <a:noFill/>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40"/>
        <p:cNvGrpSpPr/>
        <p:nvPr/>
      </p:nvGrpSpPr>
      <p:grpSpPr>
        <a:xfrm>
          <a:off x="0" y="0"/>
          <a:ext cx="0" cy="0"/>
          <a:chOff x="0" y="0"/>
          <a:chExt cx="0" cy="0"/>
        </a:xfrm>
      </p:grpSpPr>
      <p:sp>
        <p:nvSpPr>
          <p:cNvPr id="441" name="Google Shape;441;p14"/>
          <p:cNvSpPr/>
          <p:nvPr/>
        </p:nvSpPr>
        <p:spPr>
          <a:xfrm>
            <a:off x="1269253" y="2656393"/>
            <a:ext cx="16247270" cy="4651889"/>
          </a:xfrm>
          <a:custGeom>
            <a:avLst/>
            <a:gdLst/>
            <a:ahLst/>
            <a:cxnLst/>
            <a:rect l="l" t="t" r="r" b="b"/>
            <a:pathLst>
              <a:path w="16247270" h="4651889" extrusionOk="0">
                <a:moveTo>
                  <a:pt x="0" y="0"/>
                </a:moveTo>
                <a:lnTo>
                  <a:pt x="16247271" y="0"/>
                </a:lnTo>
                <a:lnTo>
                  <a:pt x="16247271" y="4651888"/>
                </a:lnTo>
                <a:lnTo>
                  <a:pt x="0" y="4651888"/>
                </a:lnTo>
                <a:lnTo>
                  <a:pt x="0" y="0"/>
                </a:lnTo>
                <a:close/>
              </a:path>
            </a:pathLst>
          </a:custGeom>
          <a:blipFill rotWithShape="1">
            <a:blip r:embed="rId3">
              <a:alphaModFix/>
            </a:blip>
            <a:stretch>
              <a:fillRect t="-5153" b="-5153"/>
            </a:stretch>
          </a:blipFill>
          <a:ln>
            <a:noFill/>
          </a:ln>
        </p:spPr>
        <p:txBody>
          <a:bodyPr/>
          <a:lstStyle/>
          <a:p>
            <a:endParaRPr lang="en-US"/>
          </a:p>
        </p:txBody>
      </p:sp>
      <p:sp>
        <p:nvSpPr>
          <p:cNvPr id="442" name="Google Shape;442;p14"/>
          <p:cNvSpPr/>
          <p:nvPr/>
        </p:nvSpPr>
        <p:spPr>
          <a:xfrm>
            <a:off x="676275" y="465276"/>
            <a:ext cx="13694986" cy="1772016"/>
          </a:xfrm>
          <a:custGeom>
            <a:avLst/>
            <a:gdLst/>
            <a:ahLst/>
            <a:cxnLst/>
            <a:rect l="l" t="t" r="r" b="b"/>
            <a:pathLst>
              <a:path w="13694986" h="1772016" extrusionOk="0">
                <a:moveTo>
                  <a:pt x="0" y="0"/>
                </a:moveTo>
                <a:lnTo>
                  <a:pt x="13694986" y="0"/>
                </a:lnTo>
                <a:lnTo>
                  <a:pt x="13694986" y="1772017"/>
                </a:lnTo>
                <a:lnTo>
                  <a:pt x="0" y="1772017"/>
                </a:lnTo>
                <a:lnTo>
                  <a:pt x="0" y="0"/>
                </a:lnTo>
                <a:close/>
              </a:path>
            </a:pathLst>
          </a:custGeom>
          <a:blipFill rotWithShape="1">
            <a:blip r:embed="rId4">
              <a:alphaModFix/>
            </a:blip>
            <a:stretch>
              <a:fillRect/>
            </a:stretch>
          </a:blipFill>
          <a:ln>
            <a:noFill/>
          </a:ln>
        </p:spPr>
        <p:txBody>
          <a:bodyPr/>
          <a:lstStyle/>
          <a:p>
            <a:endParaRPr lang="en-US"/>
          </a:p>
        </p:txBody>
      </p:sp>
      <p:grpSp>
        <p:nvGrpSpPr>
          <p:cNvPr id="443" name="Google Shape;443;p14"/>
          <p:cNvGrpSpPr/>
          <p:nvPr/>
        </p:nvGrpSpPr>
        <p:grpSpPr>
          <a:xfrm>
            <a:off x="57150" y="9706767"/>
            <a:ext cx="9144025" cy="580233"/>
            <a:chOff x="0" y="-9525"/>
            <a:chExt cx="21473371" cy="1362590"/>
          </a:xfrm>
        </p:grpSpPr>
        <p:sp>
          <p:nvSpPr>
            <p:cNvPr id="444" name="Google Shape;444;p14"/>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445" name="Google Shape;445;p14"/>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grpSp>
        <p:nvGrpSpPr>
          <p:cNvPr id="446" name="Google Shape;446;p14"/>
          <p:cNvGrpSpPr/>
          <p:nvPr/>
        </p:nvGrpSpPr>
        <p:grpSpPr>
          <a:xfrm>
            <a:off x="9201150" y="9710120"/>
            <a:ext cx="9144025" cy="576880"/>
            <a:chOff x="0" y="-9525"/>
            <a:chExt cx="21473371" cy="1354717"/>
          </a:xfrm>
        </p:grpSpPr>
        <p:sp>
          <p:nvSpPr>
            <p:cNvPr id="447" name="Google Shape;447;p14"/>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448" name="Google Shape;448;p14"/>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sp>
        <p:nvSpPr>
          <p:cNvPr id="449" name="Google Shape;449;p14"/>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5">
              <a:alphaModFix/>
            </a:blip>
            <a:stretch>
              <a:fillRect r="-113"/>
            </a:stretch>
          </a:blipFill>
          <a:ln>
            <a:noFill/>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53"/>
        <p:cNvGrpSpPr/>
        <p:nvPr/>
      </p:nvGrpSpPr>
      <p:grpSpPr>
        <a:xfrm>
          <a:off x="0" y="0"/>
          <a:ext cx="0" cy="0"/>
          <a:chOff x="0" y="0"/>
          <a:chExt cx="0" cy="0"/>
        </a:xfrm>
      </p:grpSpPr>
      <p:sp>
        <p:nvSpPr>
          <p:cNvPr id="454" name="Google Shape;454;p15"/>
          <p:cNvSpPr/>
          <p:nvPr/>
        </p:nvSpPr>
        <p:spPr>
          <a:xfrm>
            <a:off x="1028700" y="2929789"/>
            <a:ext cx="2371511" cy="3322952"/>
          </a:xfrm>
          <a:custGeom>
            <a:avLst/>
            <a:gdLst/>
            <a:ahLst/>
            <a:cxnLst/>
            <a:rect l="l" t="t" r="r" b="b"/>
            <a:pathLst>
              <a:path w="2371511" h="3322952" extrusionOk="0">
                <a:moveTo>
                  <a:pt x="0" y="0"/>
                </a:moveTo>
                <a:lnTo>
                  <a:pt x="2371511" y="0"/>
                </a:lnTo>
                <a:lnTo>
                  <a:pt x="2371511" y="3322952"/>
                </a:lnTo>
                <a:lnTo>
                  <a:pt x="0" y="3322952"/>
                </a:lnTo>
                <a:lnTo>
                  <a:pt x="0" y="0"/>
                </a:lnTo>
                <a:close/>
              </a:path>
            </a:pathLst>
          </a:custGeom>
          <a:blipFill rotWithShape="1">
            <a:blip r:embed="rId3">
              <a:alphaModFix/>
            </a:blip>
            <a:stretch>
              <a:fillRect/>
            </a:stretch>
          </a:blipFill>
          <a:ln>
            <a:noFill/>
          </a:ln>
        </p:spPr>
        <p:txBody>
          <a:bodyPr/>
          <a:lstStyle/>
          <a:p>
            <a:endParaRPr lang="en-US"/>
          </a:p>
        </p:txBody>
      </p:sp>
      <p:sp>
        <p:nvSpPr>
          <p:cNvPr id="455" name="Google Shape;455;p15"/>
          <p:cNvSpPr/>
          <p:nvPr/>
        </p:nvSpPr>
        <p:spPr>
          <a:xfrm>
            <a:off x="10486283" y="2929789"/>
            <a:ext cx="2454681" cy="3373393"/>
          </a:xfrm>
          <a:custGeom>
            <a:avLst/>
            <a:gdLst/>
            <a:ahLst/>
            <a:cxnLst/>
            <a:rect l="l" t="t" r="r" b="b"/>
            <a:pathLst>
              <a:path w="2454681" h="3373393" extrusionOk="0">
                <a:moveTo>
                  <a:pt x="0" y="0"/>
                </a:moveTo>
                <a:lnTo>
                  <a:pt x="2454681" y="0"/>
                </a:lnTo>
                <a:lnTo>
                  <a:pt x="2454681" y="3373393"/>
                </a:lnTo>
                <a:lnTo>
                  <a:pt x="0" y="3373393"/>
                </a:lnTo>
                <a:lnTo>
                  <a:pt x="0" y="0"/>
                </a:lnTo>
                <a:close/>
              </a:path>
            </a:pathLst>
          </a:custGeom>
          <a:blipFill rotWithShape="1">
            <a:blip r:embed="rId4">
              <a:alphaModFix/>
            </a:blip>
            <a:stretch>
              <a:fillRect/>
            </a:stretch>
          </a:blipFill>
          <a:ln>
            <a:noFill/>
          </a:ln>
        </p:spPr>
        <p:txBody>
          <a:bodyPr/>
          <a:lstStyle/>
          <a:p>
            <a:endParaRPr lang="en-US"/>
          </a:p>
        </p:txBody>
      </p:sp>
      <p:sp>
        <p:nvSpPr>
          <p:cNvPr id="456" name="Google Shape;456;p15"/>
          <p:cNvSpPr/>
          <p:nvPr/>
        </p:nvSpPr>
        <p:spPr>
          <a:xfrm>
            <a:off x="4327334" y="2929789"/>
            <a:ext cx="2338104" cy="3322952"/>
          </a:xfrm>
          <a:custGeom>
            <a:avLst/>
            <a:gdLst/>
            <a:ahLst/>
            <a:cxnLst/>
            <a:rect l="l" t="t" r="r" b="b"/>
            <a:pathLst>
              <a:path w="2338104" h="3322952" extrusionOk="0">
                <a:moveTo>
                  <a:pt x="0" y="0"/>
                </a:moveTo>
                <a:lnTo>
                  <a:pt x="2338104" y="0"/>
                </a:lnTo>
                <a:lnTo>
                  <a:pt x="2338104" y="3322952"/>
                </a:lnTo>
                <a:lnTo>
                  <a:pt x="0" y="3322952"/>
                </a:lnTo>
                <a:lnTo>
                  <a:pt x="0" y="0"/>
                </a:lnTo>
                <a:close/>
              </a:path>
            </a:pathLst>
          </a:custGeom>
          <a:blipFill rotWithShape="1">
            <a:blip r:embed="rId5">
              <a:alphaModFix/>
            </a:blip>
            <a:stretch>
              <a:fillRect l="-3832" r="-3831"/>
            </a:stretch>
          </a:blipFill>
          <a:ln>
            <a:noFill/>
          </a:ln>
        </p:spPr>
        <p:txBody>
          <a:bodyPr/>
          <a:lstStyle/>
          <a:p>
            <a:endParaRPr lang="en-US"/>
          </a:p>
        </p:txBody>
      </p:sp>
      <p:sp>
        <p:nvSpPr>
          <p:cNvPr id="457" name="Google Shape;457;p15"/>
          <p:cNvSpPr/>
          <p:nvPr/>
        </p:nvSpPr>
        <p:spPr>
          <a:xfrm>
            <a:off x="7446488" y="2929789"/>
            <a:ext cx="2428120" cy="3373393"/>
          </a:xfrm>
          <a:custGeom>
            <a:avLst/>
            <a:gdLst/>
            <a:ahLst/>
            <a:cxnLst/>
            <a:rect l="l" t="t" r="r" b="b"/>
            <a:pathLst>
              <a:path w="2428120" h="3373393" extrusionOk="0">
                <a:moveTo>
                  <a:pt x="0" y="0"/>
                </a:moveTo>
                <a:lnTo>
                  <a:pt x="2428120" y="0"/>
                </a:lnTo>
                <a:lnTo>
                  <a:pt x="2428120" y="3373393"/>
                </a:lnTo>
                <a:lnTo>
                  <a:pt x="0" y="3373393"/>
                </a:lnTo>
                <a:lnTo>
                  <a:pt x="0" y="0"/>
                </a:lnTo>
                <a:close/>
              </a:path>
            </a:pathLst>
          </a:custGeom>
          <a:blipFill rotWithShape="1">
            <a:blip r:embed="rId6">
              <a:alphaModFix/>
            </a:blip>
            <a:stretch>
              <a:fillRect t="-6028" r="-28277"/>
            </a:stretch>
          </a:blipFill>
          <a:ln>
            <a:noFill/>
          </a:ln>
        </p:spPr>
        <p:txBody>
          <a:bodyPr/>
          <a:lstStyle/>
          <a:p>
            <a:endParaRPr lang="en-US"/>
          </a:p>
        </p:txBody>
      </p:sp>
      <p:sp>
        <p:nvSpPr>
          <p:cNvPr id="458" name="Google Shape;458;p15"/>
          <p:cNvSpPr txBox="1"/>
          <p:nvPr/>
        </p:nvSpPr>
        <p:spPr>
          <a:xfrm>
            <a:off x="7355838" y="9751776"/>
            <a:ext cx="8669307" cy="32004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500" b="0" i="0" u="none" strike="noStrike" cap="none">
                <a:solidFill>
                  <a:srgbClr val="474233"/>
                </a:solidFill>
                <a:latin typeface="Open Sans"/>
                <a:ea typeface="Open Sans"/>
                <a:cs typeface="Open Sans"/>
                <a:sym typeface="Open Sans"/>
              </a:rPr>
              <a:t>Nguyễn Ngọc Hiên - hiennn@neu.edu.vn</a:t>
            </a:r>
            <a:endParaRPr/>
          </a:p>
        </p:txBody>
      </p:sp>
      <p:grpSp>
        <p:nvGrpSpPr>
          <p:cNvPr id="459" name="Google Shape;459;p15"/>
          <p:cNvGrpSpPr/>
          <p:nvPr/>
        </p:nvGrpSpPr>
        <p:grpSpPr>
          <a:xfrm>
            <a:off x="9144000" y="9710120"/>
            <a:ext cx="9144025" cy="576880"/>
            <a:chOff x="0" y="-9525"/>
            <a:chExt cx="21473371" cy="1354717"/>
          </a:xfrm>
        </p:grpSpPr>
        <p:sp>
          <p:nvSpPr>
            <p:cNvPr id="460" name="Google Shape;460;p15"/>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461" name="Google Shape;461;p15"/>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462" name="Google Shape;462;p15"/>
          <p:cNvGrpSpPr/>
          <p:nvPr/>
        </p:nvGrpSpPr>
        <p:grpSpPr>
          <a:xfrm>
            <a:off x="0" y="9706767"/>
            <a:ext cx="9144025" cy="580233"/>
            <a:chOff x="0" y="-9525"/>
            <a:chExt cx="21473371" cy="1362590"/>
          </a:xfrm>
        </p:grpSpPr>
        <p:sp>
          <p:nvSpPr>
            <p:cNvPr id="463" name="Google Shape;463;p15"/>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464" name="Google Shape;464;p15"/>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465" name="Google Shape;465;p15"/>
          <p:cNvSpPr/>
          <p:nvPr/>
        </p:nvSpPr>
        <p:spPr>
          <a:xfrm>
            <a:off x="13782726" y="2929789"/>
            <a:ext cx="2622807" cy="3373393"/>
          </a:xfrm>
          <a:custGeom>
            <a:avLst/>
            <a:gdLst/>
            <a:ahLst/>
            <a:cxnLst/>
            <a:rect l="l" t="t" r="r" b="b"/>
            <a:pathLst>
              <a:path w="2622807" h="3373393" extrusionOk="0">
                <a:moveTo>
                  <a:pt x="0" y="0"/>
                </a:moveTo>
                <a:lnTo>
                  <a:pt x="2622807" y="0"/>
                </a:lnTo>
                <a:lnTo>
                  <a:pt x="2622807" y="3373393"/>
                </a:lnTo>
                <a:lnTo>
                  <a:pt x="0" y="3373393"/>
                </a:lnTo>
                <a:lnTo>
                  <a:pt x="0" y="0"/>
                </a:lnTo>
                <a:close/>
              </a:path>
            </a:pathLst>
          </a:custGeom>
          <a:blipFill rotWithShape="1">
            <a:blip r:embed="rId7">
              <a:alphaModFix/>
            </a:blip>
            <a:stretch>
              <a:fillRect r="-28615"/>
            </a:stretch>
          </a:blipFill>
          <a:ln>
            <a:noFill/>
          </a:ln>
        </p:spPr>
        <p:txBody>
          <a:bodyPr/>
          <a:lstStyle/>
          <a:p>
            <a:endParaRPr lang="en-US"/>
          </a:p>
        </p:txBody>
      </p:sp>
      <p:sp>
        <p:nvSpPr>
          <p:cNvPr id="466" name="Google Shape;466;p15"/>
          <p:cNvSpPr txBox="1"/>
          <p:nvPr/>
        </p:nvSpPr>
        <p:spPr>
          <a:xfrm>
            <a:off x="5744670" y="1009650"/>
            <a:ext cx="7175418" cy="628584"/>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030" b="0" i="0" u="none" strike="noStrike" cap="none">
                <a:solidFill>
                  <a:srgbClr val="13538A"/>
                </a:solidFill>
                <a:latin typeface="Arial"/>
                <a:ea typeface="Arial"/>
                <a:cs typeface="Arial"/>
                <a:sym typeface="Arial"/>
              </a:rPr>
              <a:t>NHÓM TÁC GIẢ</a:t>
            </a:r>
            <a:endParaRPr/>
          </a:p>
        </p:txBody>
      </p:sp>
      <p:sp>
        <p:nvSpPr>
          <p:cNvPr id="467" name="Google Shape;467;p15"/>
          <p:cNvSpPr txBox="1"/>
          <p:nvPr/>
        </p:nvSpPr>
        <p:spPr>
          <a:xfrm>
            <a:off x="1057896" y="6533318"/>
            <a:ext cx="2831355" cy="108532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Bà. Nguyễn Ngọc Hiên</a:t>
            </a:r>
            <a:endParaRPr/>
          </a:p>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Email:</a:t>
            </a:r>
            <a:endParaRPr/>
          </a:p>
          <a:p>
            <a:pPr marL="0" marR="0" lvl="0" indent="0" algn="l" rtl="0">
              <a:lnSpc>
                <a:spcPct val="120000"/>
              </a:lnSpc>
              <a:spcBef>
                <a:spcPts val="0"/>
              </a:spcBef>
              <a:spcAft>
                <a:spcPts val="0"/>
              </a:spcAft>
              <a:buNone/>
            </a:pPr>
            <a:r>
              <a:rPr lang="en-US" sz="1800" b="0" i="0" u="sng" strike="noStrike" cap="none">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Hiennn@neu.edu.vn</a:t>
            </a:r>
            <a:endParaRPr/>
          </a:p>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 </a:t>
            </a:r>
            <a:endParaRPr/>
          </a:p>
        </p:txBody>
      </p:sp>
      <p:sp>
        <p:nvSpPr>
          <p:cNvPr id="468" name="Google Shape;468;p15"/>
          <p:cNvSpPr txBox="1"/>
          <p:nvPr/>
        </p:nvSpPr>
        <p:spPr>
          <a:xfrm>
            <a:off x="4118087" y="6533318"/>
            <a:ext cx="3119154" cy="10856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Ông. Nguyễn Văn Huấn</a:t>
            </a:r>
            <a:endParaRPr/>
          </a:p>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Email:</a:t>
            </a:r>
            <a:endParaRPr/>
          </a:p>
          <a:p>
            <a:pPr marL="0" marR="0" lvl="0" indent="0" algn="l" rtl="0">
              <a:lnSpc>
                <a:spcPct val="120000"/>
              </a:lnSpc>
              <a:spcBef>
                <a:spcPts val="0"/>
              </a:spcBef>
              <a:spcAft>
                <a:spcPts val="0"/>
              </a:spcAft>
              <a:buNone/>
            </a:pPr>
            <a:r>
              <a:rPr lang="en-US" sz="1800" b="0" i="0" u="sng" strike="noStrike" cap="none">
                <a:solidFill>
                  <a:srgbClr val="0563C1"/>
                </a:solidFill>
                <a:latin typeface="Arial"/>
                <a:ea typeface="Arial"/>
                <a:cs typeface="Arial"/>
                <a:sym typeface="Arial"/>
                <a:hlinkClick r:id="rId9">
                  <a:extLst>
                    <a:ext uri="{A12FA001-AC4F-418D-AE19-62706E023703}">
                      <ahyp:hlinkClr xmlns:ahyp="http://schemas.microsoft.com/office/drawing/2018/hyperlinkcolor" val="tx"/>
                    </a:ext>
                  </a:extLst>
                </a:hlinkClick>
              </a:rPr>
              <a:t>nguyen.van.huan@undp.org</a:t>
            </a:r>
            <a:endParaRPr/>
          </a:p>
          <a:p>
            <a:pPr marL="0" marR="0" lvl="0" indent="0" algn="l" rtl="0">
              <a:lnSpc>
                <a:spcPct val="120000"/>
              </a:lnSpc>
              <a:spcBef>
                <a:spcPts val="0"/>
              </a:spcBef>
              <a:spcAft>
                <a:spcPts val="0"/>
              </a:spcAft>
              <a:buNone/>
            </a:pPr>
            <a:endParaRPr sz="1800" b="0" i="0" u="sng" strike="noStrike" cap="none">
              <a:solidFill>
                <a:srgbClr val="0563C1"/>
              </a:solidFill>
              <a:latin typeface="Arial"/>
              <a:ea typeface="Arial"/>
              <a:cs typeface="Arial"/>
              <a:sym typeface="Arial"/>
              <a:hlinkClick r:id="rId9">
                <a:extLst>
                  <a:ext uri="{A12FA001-AC4F-418D-AE19-62706E023703}">
                    <ahyp:hlinkClr xmlns:ahyp="http://schemas.microsoft.com/office/drawing/2018/hyperlinkcolor" val="tx"/>
                  </a:ext>
                </a:extLst>
              </a:hlinkClick>
            </a:endParaRPr>
          </a:p>
        </p:txBody>
      </p:sp>
      <p:sp>
        <p:nvSpPr>
          <p:cNvPr id="469" name="Google Shape;469;p15"/>
          <p:cNvSpPr txBox="1"/>
          <p:nvPr/>
        </p:nvSpPr>
        <p:spPr>
          <a:xfrm>
            <a:off x="10486283" y="6533318"/>
            <a:ext cx="2877343" cy="188502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Ông. Yuji Shinohara</a:t>
            </a:r>
            <a:endParaRPr/>
          </a:p>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Email:</a:t>
            </a:r>
            <a:endParaRPr/>
          </a:p>
          <a:p>
            <a:pPr marL="0" marR="0" lvl="0" indent="0" algn="l" rtl="0">
              <a:lnSpc>
                <a:spcPct val="120000"/>
              </a:lnSpc>
              <a:spcBef>
                <a:spcPts val="0"/>
              </a:spcBef>
              <a:spcAft>
                <a:spcPts val="0"/>
              </a:spcAft>
              <a:buNone/>
            </a:pPr>
            <a:r>
              <a:rPr lang="en-US" sz="1800" b="0" i="0" u="sng" strike="noStrike" cap="none">
                <a:solidFill>
                  <a:srgbClr val="0563C1"/>
                </a:solidFill>
                <a:latin typeface="Arial"/>
                <a:ea typeface="Arial"/>
                <a:cs typeface="Arial"/>
                <a:sym typeface="Arial"/>
                <a:hlinkClick r:id="rId10">
                  <a:extLst>
                    <a:ext uri="{A12FA001-AC4F-418D-AE19-62706E023703}">
                      <ahyp:hlinkClr xmlns:ahyp="http://schemas.microsoft.com/office/drawing/2018/hyperlinkcolor" val="tx"/>
                    </a:ext>
                  </a:extLst>
                </a:hlinkClick>
              </a:rPr>
              <a:t>Yuji.shinohara@undp.org</a:t>
            </a:r>
            <a:endParaRPr/>
          </a:p>
          <a:p>
            <a:pPr marL="0" marR="0" lvl="0" indent="0" algn="l" rtl="0">
              <a:lnSpc>
                <a:spcPct val="120000"/>
              </a:lnSpc>
              <a:spcBef>
                <a:spcPts val="0"/>
              </a:spcBef>
              <a:spcAft>
                <a:spcPts val="0"/>
              </a:spcAft>
              <a:buNone/>
            </a:pPr>
            <a:r>
              <a:rPr lang="en-US" sz="1800" b="0" i="0" u="sng" strike="noStrike" cap="none">
                <a:solidFill>
                  <a:srgbClr val="000000"/>
                </a:solidFill>
                <a:latin typeface="Arial"/>
                <a:ea typeface="Arial"/>
                <a:cs typeface="Arial"/>
                <a:sym typeface="Arial"/>
              </a:rPr>
              <a:t>Chịu trách nhiệm chính</a:t>
            </a:r>
            <a:endParaRPr/>
          </a:p>
          <a:p>
            <a:pPr marL="0" marR="0" lvl="0" indent="0" algn="l" rtl="0">
              <a:lnSpc>
                <a:spcPct val="120000"/>
              </a:lnSpc>
              <a:spcBef>
                <a:spcPts val="0"/>
              </a:spcBef>
              <a:spcAft>
                <a:spcPts val="0"/>
              </a:spcAft>
              <a:buNone/>
            </a:pPr>
            <a:endParaRPr sz="1800" b="0" i="0" u="sng"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endParaRPr sz="1800" b="0" i="0" u="sng"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endParaRPr sz="1800" b="0" i="0" u="sng" strike="noStrike" cap="none">
              <a:solidFill>
                <a:srgbClr val="000000"/>
              </a:solidFill>
              <a:latin typeface="Arial"/>
              <a:ea typeface="Arial"/>
              <a:cs typeface="Arial"/>
              <a:sym typeface="Arial"/>
            </a:endParaRPr>
          </a:p>
        </p:txBody>
      </p:sp>
      <p:sp>
        <p:nvSpPr>
          <p:cNvPr id="470" name="Google Shape;470;p15"/>
          <p:cNvSpPr txBox="1"/>
          <p:nvPr/>
        </p:nvSpPr>
        <p:spPr>
          <a:xfrm>
            <a:off x="7458684" y="6533318"/>
            <a:ext cx="2607683" cy="81875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Ông. Lê Quang Cảnh</a:t>
            </a:r>
            <a:endParaRPr/>
          </a:p>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Email:</a:t>
            </a:r>
            <a:endParaRPr/>
          </a:p>
          <a:p>
            <a:pPr marL="0" marR="0" lvl="0" indent="0" algn="l" rtl="0">
              <a:lnSpc>
                <a:spcPct val="120000"/>
              </a:lnSpc>
              <a:spcBef>
                <a:spcPts val="0"/>
              </a:spcBef>
              <a:spcAft>
                <a:spcPts val="0"/>
              </a:spcAft>
              <a:buNone/>
            </a:pPr>
            <a:r>
              <a:rPr lang="en-US" sz="1800" b="0" i="0" u="sng" strike="noStrike" cap="none">
                <a:solidFill>
                  <a:srgbClr val="0563C1"/>
                </a:solidFill>
                <a:latin typeface="Arial"/>
                <a:ea typeface="Arial"/>
                <a:cs typeface="Arial"/>
                <a:sym typeface="Arial"/>
                <a:hlinkClick r:id="rId11">
                  <a:extLst>
                    <a:ext uri="{A12FA001-AC4F-418D-AE19-62706E023703}">
                      <ahyp:hlinkClr xmlns:ahyp="http://schemas.microsoft.com/office/drawing/2018/hyperlinkcolor" val="tx"/>
                    </a:ext>
                  </a:extLst>
                </a:hlinkClick>
              </a:rPr>
              <a:t>canh@neu.edu.vn</a:t>
            </a:r>
            <a:endParaRPr/>
          </a:p>
        </p:txBody>
      </p:sp>
      <p:sp>
        <p:nvSpPr>
          <p:cNvPr id="471" name="Google Shape;471;p15"/>
          <p:cNvSpPr txBox="1"/>
          <p:nvPr/>
        </p:nvSpPr>
        <p:spPr>
          <a:xfrm>
            <a:off x="13782726" y="6533318"/>
            <a:ext cx="3131062" cy="161845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Bà. Đỗ Nguyệt Hà</a:t>
            </a:r>
            <a:endParaRPr/>
          </a:p>
          <a:p>
            <a:pPr marL="0" marR="0" lvl="0" indent="0" algn="l" rtl="0">
              <a:lnSpc>
                <a:spcPct val="120000"/>
              </a:lnSpc>
              <a:spcBef>
                <a:spcPts val="0"/>
              </a:spcBef>
              <a:spcAft>
                <a:spcPts val="0"/>
              </a:spcAft>
              <a:buNone/>
            </a:pPr>
            <a:r>
              <a:rPr lang="en-US" sz="1800" b="0" i="0" u="none" strike="noStrike" cap="none">
                <a:solidFill>
                  <a:srgbClr val="000000"/>
                </a:solidFill>
                <a:latin typeface="Arial"/>
                <a:ea typeface="Arial"/>
                <a:cs typeface="Arial"/>
                <a:sym typeface="Arial"/>
              </a:rPr>
              <a:t>Email:</a:t>
            </a:r>
            <a:endParaRPr/>
          </a:p>
          <a:p>
            <a:pPr marL="0" marR="0" lvl="0" indent="0" algn="l" rtl="0">
              <a:lnSpc>
                <a:spcPct val="120000"/>
              </a:lnSpc>
              <a:spcBef>
                <a:spcPts val="0"/>
              </a:spcBef>
              <a:spcAft>
                <a:spcPts val="0"/>
              </a:spcAft>
              <a:buNone/>
            </a:pPr>
            <a:r>
              <a:rPr lang="en-US" sz="1800" b="0" i="0" u="sng" strike="noStrike" cap="none">
                <a:solidFill>
                  <a:srgbClr val="0563C1"/>
                </a:solidFill>
                <a:latin typeface="Arial"/>
                <a:ea typeface="Arial"/>
                <a:cs typeface="Arial"/>
                <a:sym typeface="Arial"/>
                <a:hlinkClick r:id="rId10">
                  <a:extLst>
                    <a:ext uri="{A12FA001-AC4F-418D-AE19-62706E023703}">
                      <ahyp:hlinkClr xmlns:ahyp="http://schemas.microsoft.com/office/drawing/2018/hyperlinkcolor" val="tx"/>
                    </a:ext>
                  </a:extLst>
                </a:hlinkClick>
              </a:rPr>
              <a:t>do.nguyet.ha@undp.org</a:t>
            </a:r>
            <a:endParaRPr/>
          </a:p>
          <a:p>
            <a:pPr marL="0" marR="0" lvl="0" indent="0" algn="l" rtl="0">
              <a:lnSpc>
                <a:spcPct val="120000"/>
              </a:lnSpc>
              <a:spcBef>
                <a:spcPts val="0"/>
              </a:spcBef>
              <a:spcAft>
                <a:spcPts val="0"/>
              </a:spcAft>
              <a:buNone/>
            </a:pPr>
            <a:r>
              <a:rPr lang="en-US" sz="1800" b="0" i="0" u="sng" strike="noStrike" cap="none">
                <a:solidFill>
                  <a:srgbClr val="000000"/>
                </a:solidFill>
                <a:latin typeface="Arial"/>
                <a:ea typeface="Arial"/>
                <a:cs typeface="Arial"/>
                <a:sym typeface="Arial"/>
              </a:rPr>
              <a:t>Thiết kế và trình bày tài liệu</a:t>
            </a:r>
            <a:endParaRPr/>
          </a:p>
          <a:p>
            <a:pPr marL="0" marR="0" lvl="0" indent="0" algn="l" rtl="0">
              <a:lnSpc>
                <a:spcPct val="120000"/>
              </a:lnSpc>
              <a:spcBef>
                <a:spcPts val="0"/>
              </a:spcBef>
              <a:spcAft>
                <a:spcPts val="0"/>
              </a:spcAft>
              <a:buNone/>
            </a:pPr>
            <a:endParaRPr sz="1800" b="0" i="0" u="sng"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endParaRPr sz="1800" b="0" i="0" u="sng"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75"/>
        <p:cNvGrpSpPr/>
        <p:nvPr/>
      </p:nvGrpSpPr>
      <p:grpSpPr>
        <a:xfrm>
          <a:off x="0" y="0"/>
          <a:ext cx="0" cy="0"/>
          <a:chOff x="0" y="0"/>
          <a:chExt cx="0" cy="0"/>
        </a:xfrm>
      </p:grpSpPr>
      <p:sp>
        <p:nvSpPr>
          <p:cNvPr id="476" name="Google Shape;476;p16"/>
          <p:cNvSpPr txBox="1"/>
          <p:nvPr/>
        </p:nvSpPr>
        <p:spPr>
          <a:xfrm>
            <a:off x="7355823" y="9732706"/>
            <a:ext cx="8669337" cy="2476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500" b="0" i="0" u="none" strike="noStrike" cap="none">
                <a:solidFill>
                  <a:srgbClr val="193C6A"/>
                </a:solidFill>
                <a:latin typeface="Arial"/>
                <a:ea typeface="Arial"/>
                <a:cs typeface="Arial"/>
                <a:sym typeface="Arial"/>
              </a:rPr>
              <a:t>Nguyễn Ngọc Hiên - hiennn@neu.edu.vn</a:t>
            </a:r>
            <a:endParaRPr/>
          </a:p>
        </p:txBody>
      </p:sp>
      <p:sp>
        <p:nvSpPr>
          <p:cNvPr id="477" name="Google Shape;477;p16"/>
          <p:cNvSpPr txBox="1"/>
          <p:nvPr/>
        </p:nvSpPr>
        <p:spPr>
          <a:xfrm>
            <a:off x="7355823" y="9732706"/>
            <a:ext cx="8669337" cy="2476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500" b="0" i="0" u="none" strike="noStrike" cap="none">
                <a:solidFill>
                  <a:srgbClr val="193C6A"/>
                </a:solidFill>
                <a:latin typeface="Arial"/>
                <a:ea typeface="Arial"/>
                <a:cs typeface="Arial"/>
                <a:sym typeface="Arial"/>
              </a:rPr>
              <a:t>Nguyen Ngoc Hien - hiennn@neu.edu.vn</a:t>
            </a:r>
            <a:endParaRPr/>
          </a:p>
        </p:txBody>
      </p:sp>
      <p:sp>
        <p:nvSpPr>
          <p:cNvPr id="478" name="Google Shape;478;p16"/>
          <p:cNvSpPr txBox="1"/>
          <p:nvPr/>
        </p:nvSpPr>
        <p:spPr>
          <a:xfrm>
            <a:off x="7355823" y="9732706"/>
            <a:ext cx="8669337" cy="2476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500" b="0" i="0" u="none" strike="noStrike" cap="none">
                <a:solidFill>
                  <a:srgbClr val="193C6A"/>
                </a:solidFill>
                <a:latin typeface="Arial"/>
                <a:ea typeface="Arial"/>
                <a:cs typeface="Arial"/>
                <a:sym typeface="Arial"/>
              </a:rPr>
              <a:t>Nguyễn Ngọc Hiên - hiennn@neu.edu.vn</a:t>
            </a:r>
            <a:endParaRPr/>
          </a:p>
        </p:txBody>
      </p:sp>
      <p:grpSp>
        <p:nvGrpSpPr>
          <p:cNvPr id="479" name="Google Shape;479;p16"/>
          <p:cNvGrpSpPr/>
          <p:nvPr/>
        </p:nvGrpSpPr>
        <p:grpSpPr>
          <a:xfrm>
            <a:off x="9144000" y="9710120"/>
            <a:ext cx="9144025" cy="576880"/>
            <a:chOff x="0" y="-9525"/>
            <a:chExt cx="21473371" cy="1354717"/>
          </a:xfrm>
        </p:grpSpPr>
        <p:sp>
          <p:nvSpPr>
            <p:cNvPr id="480" name="Google Shape;480;p16"/>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481" name="Google Shape;481;p16"/>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482" name="Google Shape;482;p16"/>
          <p:cNvGrpSpPr/>
          <p:nvPr/>
        </p:nvGrpSpPr>
        <p:grpSpPr>
          <a:xfrm>
            <a:off x="0" y="9706767"/>
            <a:ext cx="9144025" cy="580233"/>
            <a:chOff x="0" y="-9525"/>
            <a:chExt cx="21473371" cy="1362590"/>
          </a:xfrm>
        </p:grpSpPr>
        <p:sp>
          <p:nvSpPr>
            <p:cNvPr id="483" name="Google Shape;483;p16"/>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484" name="Google Shape;484;p16"/>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485" name="Google Shape;485;p16"/>
          <p:cNvSpPr/>
          <p:nvPr/>
        </p:nvSpPr>
        <p:spPr>
          <a:xfrm>
            <a:off x="3178826" y="3879954"/>
            <a:ext cx="4180380" cy="1796093"/>
          </a:xfrm>
          <a:custGeom>
            <a:avLst/>
            <a:gdLst/>
            <a:ahLst/>
            <a:cxnLst/>
            <a:rect l="l" t="t" r="r" b="b"/>
            <a:pathLst>
              <a:path w="4180380" h="1796093" extrusionOk="0">
                <a:moveTo>
                  <a:pt x="0" y="0"/>
                </a:moveTo>
                <a:lnTo>
                  <a:pt x="4180381" y="0"/>
                </a:lnTo>
                <a:lnTo>
                  <a:pt x="4180381" y="1796093"/>
                </a:lnTo>
                <a:lnTo>
                  <a:pt x="0" y="1796093"/>
                </a:lnTo>
                <a:lnTo>
                  <a:pt x="0" y="0"/>
                </a:lnTo>
                <a:close/>
              </a:path>
            </a:pathLst>
          </a:custGeom>
          <a:blipFill rotWithShape="1">
            <a:blip r:embed="rId3">
              <a:alphaModFix/>
            </a:blip>
            <a:stretch>
              <a:fillRect/>
            </a:stretch>
          </a:blipFill>
          <a:ln>
            <a:noFill/>
          </a:ln>
        </p:spPr>
        <p:txBody>
          <a:bodyPr/>
          <a:lstStyle/>
          <a:p>
            <a:endParaRPr lang="en-US"/>
          </a:p>
        </p:txBody>
      </p:sp>
      <p:sp>
        <p:nvSpPr>
          <p:cNvPr id="486" name="Google Shape;486;p16"/>
          <p:cNvSpPr/>
          <p:nvPr/>
        </p:nvSpPr>
        <p:spPr>
          <a:xfrm>
            <a:off x="12076545" y="3777768"/>
            <a:ext cx="2012372" cy="2000465"/>
          </a:xfrm>
          <a:custGeom>
            <a:avLst/>
            <a:gdLst/>
            <a:ahLst/>
            <a:cxnLst/>
            <a:rect l="l" t="t" r="r" b="b"/>
            <a:pathLst>
              <a:path w="2012372" h="2000465" extrusionOk="0">
                <a:moveTo>
                  <a:pt x="0" y="0"/>
                </a:moveTo>
                <a:lnTo>
                  <a:pt x="2012373" y="0"/>
                </a:lnTo>
                <a:lnTo>
                  <a:pt x="2012373" y="2000465"/>
                </a:lnTo>
                <a:lnTo>
                  <a:pt x="0" y="2000465"/>
                </a:lnTo>
                <a:lnTo>
                  <a:pt x="0" y="0"/>
                </a:lnTo>
                <a:close/>
              </a:path>
            </a:pathLst>
          </a:custGeom>
          <a:blipFill rotWithShape="1">
            <a:blip r:embed="rId4">
              <a:alphaModFix/>
            </a:blip>
            <a:stretch>
              <a:fillRect/>
            </a:stretch>
          </a:blipFill>
          <a:ln>
            <a:noFill/>
          </a:ln>
        </p:spPr>
        <p:txBody>
          <a:bodyPr/>
          <a:lstStyle/>
          <a:p>
            <a:endParaRPr lang="en-US"/>
          </a:p>
        </p:txBody>
      </p:sp>
      <p:sp>
        <p:nvSpPr>
          <p:cNvPr id="487" name="Google Shape;487;p16"/>
          <p:cNvSpPr txBox="1"/>
          <p:nvPr/>
        </p:nvSpPr>
        <p:spPr>
          <a:xfrm>
            <a:off x="3367215" y="5971322"/>
            <a:ext cx="3803603" cy="102870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685" b="0" i="0" u="none" strike="noStrike" cap="none">
                <a:solidFill>
                  <a:srgbClr val="155997"/>
                </a:solidFill>
                <a:latin typeface="Arial"/>
                <a:ea typeface="Arial"/>
                <a:cs typeface="Arial"/>
                <a:sym typeface="Arial"/>
              </a:rPr>
              <a:t>Địa chỉ: 304 Kim Mã, Ba Đình, Hà Nội</a:t>
            </a:r>
            <a:endParaRPr/>
          </a:p>
          <a:p>
            <a:pPr marL="0" marR="0" lvl="0" indent="0" algn="l" rtl="0">
              <a:lnSpc>
                <a:spcPct val="120000"/>
              </a:lnSpc>
              <a:spcBef>
                <a:spcPts val="0"/>
              </a:spcBef>
              <a:spcAft>
                <a:spcPts val="0"/>
              </a:spcAft>
              <a:buNone/>
            </a:pPr>
            <a:r>
              <a:rPr lang="en-US" sz="1685" b="0" i="0" u="none" strike="noStrike" cap="none">
                <a:solidFill>
                  <a:srgbClr val="155997"/>
                </a:solidFill>
                <a:latin typeface="Arial"/>
                <a:ea typeface="Arial"/>
                <a:cs typeface="Arial"/>
                <a:sym typeface="Arial"/>
              </a:rPr>
              <a:t>Số điện thoại: (+84 4) 38 500100</a:t>
            </a:r>
            <a:endParaRPr/>
          </a:p>
          <a:p>
            <a:pPr marL="0" marR="0" lvl="0" indent="0" algn="l" rtl="0">
              <a:lnSpc>
                <a:spcPct val="120000"/>
              </a:lnSpc>
              <a:spcBef>
                <a:spcPts val="0"/>
              </a:spcBef>
              <a:spcAft>
                <a:spcPts val="0"/>
              </a:spcAft>
              <a:buNone/>
            </a:pPr>
            <a:r>
              <a:rPr lang="en-US" sz="1685" b="0" i="0" u="none" strike="noStrike" cap="none">
                <a:solidFill>
                  <a:srgbClr val="155997"/>
                </a:solidFill>
                <a:latin typeface="Arial"/>
                <a:ea typeface="Arial"/>
                <a:cs typeface="Arial"/>
                <a:sym typeface="Arial"/>
              </a:rPr>
              <a:t>Fax: (84-4) 37265520</a:t>
            </a:r>
            <a:endParaRPr/>
          </a:p>
          <a:p>
            <a:pPr marL="0" marR="0" lvl="0" indent="0" algn="l" rtl="0">
              <a:lnSpc>
                <a:spcPct val="120000"/>
              </a:lnSpc>
              <a:spcBef>
                <a:spcPts val="0"/>
              </a:spcBef>
              <a:spcAft>
                <a:spcPts val="0"/>
              </a:spcAft>
              <a:buNone/>
            </a:pPr>
            <a:r>
              <a:rPr lang="en-US" sz="1685" b="0" i="0" u="none" strike="noStrike" cap="none">
                <a:solidFill>
                  <a:srgbClr val="155997"/>
                </a:solidFill>
                <a:latin typeface="Arial"/>
                <a:ea typeface="Arial"/>
                <a:cs typeface="Arial"/>
                <a:sym typeface="Arial"/>
              </a:rPr>
              <a:t>Email: registry.vn@undp.org</a:t>
            </a:r>
            <a:endParaRPr/>
          </a:p>
        </p:txBody>
      </p:sp>
      <p:sp>
        <p:nvSpPr>
          <p:cNvPr id="488" name="Google Shape;488;p16"/>
          <p:cNvSpPr txBox="1"/>
          <p:nvPr/>
        </p:nvSpPr>
        <p:spPr>
          <a:xfrm>
            <a:off x="11161654" y="5971322"/>
            <a:ext cx="5525208" cy="102870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685" b="0" i="0" u="none" strike="noStrike" cap="none">
                <a:solidFill>
                  <a:srgbClr val="155997"/>
                </a:solidFill>
                <a:latin typeface="Arial"/>
                <a:ea typeface="Arial"/>
                <a:cs typeface="Arial"/>
                <a:sym typeface="Arial"/>
              </a:rPr>
              <a:t>Địa chỉ: Phòng 1503, Tòa nhà A1, Đại học Kinh tế Quốc dân, 207 Giải Phóng, Hà Nội</a:t>
            </a:r>
            <a:endParaRPr/>
          </a:p>
          <a:p>
            <a:pPr marL="0" marR="0" lvl="0" indent="0" algn="l" rtl="0">
              <a:lnSpc>
                <a:spcPct val="120000"/>
              </a:lnSpc>
              <a:spcBef>
                <a:spcPts val="0"/>
              </a:spcBef>
              <a:spcAft>
                <a:spcPts val="0"/>
              </a:spcAft>
              <a:buNone/>
            </a:pPr>
            <a:r>
              <a:rPr lang="en-US" sz="1685" b="0" i="0" u="none" strike="noStrike" cap="none">
                <a:solidFill>
                  <a:srgbClr val="155997"/>
                </a:solidFill>
                <a:latin typeface="Arial"/>
                <a:ea typeface="Arial"/>
                <a:cs typeface="Arial"/>
                <a:sym typeface="Arial"/>
              </a:rPr>
              <a:t>Phone: (84) 24.36280280/6550; 6551</a:t>
            </a:r>
            <a:endParaRPr/>
          </a:p>
          <a:p>
            <a:pPr marL="0" marR="0" lvl="0" indent="0" algn="l" rtl="0">
              <a:lnSpc>
                <a:spcPct val="120000"/>
              </a:lnSpc>
              <a:spcBef>
                <a:spcPts val="0"/>
              </a:spcBef>
              <a:spcAft>
                <a:spcPts val="0"/>
              </a:spcAft>
              <a:buNone/>
            </a:pPr>
            <a:r>
              <a:rPr lang="en-US" sz="1685" b="0" i="0" u="none" strike="noStrike" cap="none">
                <a:solidFill>
                  <a:srgbClr val="155997"/>
                </a:solidFill>
                <a:latin typeface="Arial"/>
                <a:ea typeface="Arial"/>
                <a:cs typeface="Arial"/>
                <a:sym typeface="Arial"/>
              </a:rPr>
              <a:t>Email: isd@neu.edu.vn</a:t>
            </a:r>
            <a:endParaRPr/>
          </a:p>
        </p:txBody>
      </p:sp>
      <p:sp>
        <p:nvSpPr>
          <p:cNvPr id="489" name="Google Shape;489;p16"/>
          <p:cNvSpPr txBox="1"/>
          <p:nvPr/>
        </p:nvSpPr>
        <p:spPr>
          <a:xfrm>
            <a:off x="10823424" y="2861300"/>
            <a:ext cx="4180500" cy="1187100"/>
          </a:xfrm>
          <a:prstGeom prst="rect">
            <a:avLst/>
          </a:prstGeom>
          <a:noFill/>
          <a:ln>
            <a:noFill/>
          </a:ln>
        </p:spPr>
        <p:txBody>
          <a:bodyPr spcFirstLastPara="1" wrap="square" lIns="0" tIns="0" rIns="0" bIns="0" anchor="t" anchorCtr="0">
            <a:spAutoFit/>
          </a:bodyPr>
          <a:lstStyle/>
          <a:p>
            <a:pPr marL="0" marR="0" lvl="0" indent="0" algn="ctr" rtl="0">
              <a:lnSpc>
                <a:spcPct val="119964"/>
              </a:lnSpc>
              <a:spcBef>
                <a:spcPts val="0"/>
              </a:spcBef>
              <a:spcAft>
                <a:spcPts val="0"/>
              </a:spcAft>
              <a:buNone/>
            </a:pPr>
            <a:r>
              <a:rPr lang="en-US" sz="2269" b="0" i="0" u="none" strike="noStrike" cap="none">
                <a:solidFill>
                  <a:srgbClr val="155997"/>
                </a:solidFill>
                <a:latin typeface="Arial"/>
                <a:ea typeface="Arial"/>
                <a:cs typeface="Arial"/>
                <a:sym typeface="Arial"/>
              </a:rPr>
              <a:t>VIỆN PHÁT TRIỀN BỀN VỮNG</a:t>
            </a:r>
            <a:endParaRPr/>
          </a:p>
          <a:p>
            <a:pPr marL="0" marR="0" lvl="0" indent="0" algn="ctr" rtl="0">
              <a:lnSpc>
                <a:spcPct val="119964"/>
              </a:lnSpc>
              <a:spcBef>
                <a:spcPts val="0"/>
              </a:spcBef>
              <a:spcAft>
                <a:spcPts val="0"/>
              </a:spcAft>
              <a:buNone/>
            </a:pPr>
            <a:r>
              <a:rPr lang="en-US" sz="2269" b="0" i="0" u="none" strike="noStrike" cap="none">
                <a:solidFill>
                  <a:srgbClr val="155997"/>
                </a:solidFill>
                <a:latin typeface="Arial"/>
                <a:ea typeface="Arial"/>
                <a:cs typeface="Arial"/>
                <a:sym typeface="Arial"/>
              </a:rPr>
              <a:t>ĐẠI HỌC KINH TẾ QUỐC DÂN</a:t>
            </a:r>
            <a:endParaRPr/>
          </a:p>
          <a:p>
            <a:pPr marL="0" marR="0" lvl="0" indent="0" algn="ctr" rtl="0">
              <a:lnSpc>
                <a:spcPct val="119964"/>
              </a:lnSpc>
              <a:spcBef>
                <a:spcPts val="0"/>
              </a:spcBef>
              <a:spcAft>
                <a:spcPts val="0"/>
              </a:spcAft>
              <a:buNone/>
            </a:pPr>
            <a:endParaRPr sz="2269" b="0" i="0" u="none" strike="noStrike" cap="none">
              <a:solidFill>
                <a:srgbClr val="155997"/>
              </a:solidFill>
              <a:latin typeface="Arial"/>
              <a:ea typeface="Arial"/>
              <a:cs typeface="Arial"/>
              <a:sym typeface="Arial"/>
            </a:endParaRPr>
          </a:p>
        </p:txBody>
      </p:sp>
      <p:sp>
        <p:nvSpPr>
          <p:cNvPr id="490" name="Google Shape;490;p16"/>
          <p:cNvSpPr txBox="1"/>
          <p:nvPr/>
        </p:nvSpPr>
        <p:spPr>
          <a:xfrm>
            <a:off x="3044751" y="2861300"/>
            <a:ext cx="4180500" cy="768300"/>
          </a:xfrm>
          <a:prstGeom prst="rect">
            <a:avLst/>
          </a:prstGeom>
          <a:noFill/>
          <a:ln>
            <a:noFill/>
          </a:ln>
        </p:spPr>
        <p:txBody>
          <a:bodyPr spcFirstLastPara="1" wrap="square" lIns="0" tIns="0" rIns="0" bIns="0" anchor="t" anchorCtr="0">
            <a:spAutoFit/>
          </a:bodyPr>
          <a:lstStyle/>
          <a:p>
            <a:pPr marL="0" marR="0" lvl="0" indent="0" algn="ctr" rtl="0">
              <a:lnSpc>
                <a:spcPct val="119964"/>
              </a:lnSpc>
              <a:spcBef>
                <a:spcPts val="0"/>
              </a:spcBef>
              <a:spcAft>
                <a:spcPts val="0"/>
              </a:spcAft>
              <a:buNone/>
            </a:pPr>
            <a:r>
              <a:rPr lang="en-US" sz="2269" b="0" i="0" u="none" strike="noStrike" cap="none">
                <a:solidFill>
                  <a:srgbClr val="155997"/>
                </a:solidFill>
                <a:latin typeface="Arial"/>
                <a:ea typeface="Arial"/>
                <a:cs typeface="Arial"/>
                <a:sym typeface="Arial"/>
              </a:rPr>
              <a:t>CHƯƠNG TRÌNH PHÁT TRIỀN </a:t>
            </a:r>
            <a:endParaRPr/>
          </a:p>
          <a:p>
            <a:pPr marL="0" marR="0" lvl="0" indent="0" algn="ctr" rtl="0">
              <a:lnSpc>
                <a:spcPct val="119964"/>
              </a:lnSpc>
              <a:spcBef>
                <a:spcPts val="0"/>
              </a:spcBef>
              <a:spcAft>
                <a:spcPts val="0"/>
              </a:spcAft>
              <a:buNone/>
            </a:pPr>
            <a:r>
              <a:rPr lang="en-US" sz="2269" b="0" i="0" u="none" strike="noStrike" cap="none">
                <a:solidFill>
                  <a:srgbClr val="155997"/>
                </a:solidFill>
                <a:latin typeface="Arial"/>
                <a:ea typeface="Arial"/>
                <a:cs typeface="Arial"/>
                <a:sym typeface="Arial"/>
              </a:rPr>
              <a:t>LIÊN HỢP QUỐC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p:nvPr/>
        </p:nvSpPr>
        <p:spPr>
          <a:xfrm rot="-5400000">
            <a:off x="4396713" y="-3598164"/>
            <a:ext cx="9494573" cy="17483329"/>
          </a:xfrm>
          <a:custGeom>
            <a:avLst/>
            <a:gdLst/>
            <a:ahLst/>
            <a:cxnLst/>
            <a:rect l="l" t="t" r="r" b="b"/>
            <a:pathLst>
              <a:path w="9494573" h="17483329" extrusionOk="0">
                <a:moveTo>
                  <a:pt x="0" y="0"/>
                </a:moveTo>
                <a:lnTo>
                  <a:pt x="9494574" y="0"/>
                </a:lnTo>
                <a:lnTo>
                  <a:pt x="9494574" y="17483328"/>
                </a:lnTo>
                <a:lnTo>
                  <a:pt x="0" y="17483328"/>
                </a:lnTo>
                <a:lnTo>
                  <a:pt x="0" y="0"/>
                </a:lnTo>
                <a:close/>
              </a:path>
            </a:pathLst>
          </a:custGeom>
          <a:blipFill rotWithShape="1">
            <a:blip r:embed="rId3">
              <a:alphaModFix/>
            </a:blip>
            <a:stretch>
              <a:fillRect l="-44645" t="-813" r="-1585" b="-662"/>
            </a:stretch>
          </a:blipFill>
          <a:ln>
            <a:noFill/>
          </a:ln>
        </p:spPr>
        <p:txBody>
          <a:bodyPr/>
          <a:lstStyle/>
          <a:p>
            <a:endParaRPr lang="en-US"/>
          </a:p>
        </p:txBody>
      </p:sp>
      <p:sp>
        <p:nvSpPr>
          <p:cNvPr id="109" name="Google Shape;109;p2"/>
          <p:cNvSpPr txBox="1"/>
          <p:nvPr/>
        </p:nvSpPr>
        <p:spPr>
          <a:xfrm>
            <a:off x="1551183" y="4488216"/>
            <a:ext cx="15185634" cy="2802475"/>
          </a:xfrm>
          <a:prstGeom prst="rect">
            <a:avLst/>
          </a:prstGeom>
          <a:noFill/>
          <a:ln>
            <a:noFill/>
          </a:ln>
        </p:spPr>
        <p:txBody>
          <a:bodyPr spcFirstLastPara="1" wrap="square" lIns="0" tIns="0" rIns="0" bIns="0" anchor="t" anchorCtr="0">
            <a:spAutoFit/>
          </a:bodyPr>
          <a:lstStyle/>
          <a:p>
            <a:pPr marL="0" marR="0" lvl="0" indent="0" algn="ctr" rtl="0">
              <a:lnSpc>
                <a:spcPct val="119016"/>
              </a:lnSpc>
              <a:spcBef>
                <a:spcPts val="0"/>
              </a:spcBef>
              <a:spcAft>
                <a:spcPts val="0"/>
              </a:spcAft>
              <a:buNone/>
            </a:pPr>
            <a:r>
              <a:rPr lang="en-US" sz="6163" b="0" i="0" u="none" strike="noStrike" cap="none">
                <a:solidFill>
                  <a:srgbClr val="FFFFFF"/>
                </a:solidFill>
                <a:latin typeface="Arial"/>
                <a:ea typeface="Arial"/>
                <a:cs typeface="Arial"/>
                <a:sym typeface="Arial"/>
              </a:rPr>
              <a:t>KỲ VỌNG CỦA NHẬT BẢN VÀ </a:t>
            </a:r>
            <a:endParaRPr/>
          </a:p>
          <a:p>
            <a:pPr marL="0" marR="0" lvl="0" indent="0" algn="ctr" rtl="0">
              <a:lnSpc>
                <a:spcPct val="119016"/>
              </a:lnSpc>
              <a:spcBef>
                <a:spcPts val="0"/>
              </a:spcBef>
              <a:spcAft>
                <a:spcPts val="0"/>
              </a:spcAft>
              <a:buNone/>
            </a:pPr>
            <a:r>
              <a:rPr lang="en-US" sz="6163" b="0" i="0" u="none" strike="noStrike" cap="none">
                <a:solidFill>
                  <a:srgbClr val="FFFFFF"/>
                </a:solidFill>
                <a:latin typeface="Arial"/>
                <a:ea typeface="Arial"/>
                <a:cs typeface="Arial"/>
                <a:sym typeface="Arial"/>
              </a:rPr>
              <a:t>CÁC NỀN KINH TẾ LỚN KHÁC VỀ </a:t>
            </a:r>
            <a:endParaRPr/>
          </a:p>
          <a:p>
            <a:pPr marL="0" marR="0" lvl="0" indent="0" algn="ctr" rtl="0">
              <a:lnSpc>
                <a:spcPct val="119016"/>
              </a:lnSpc>
              <a:spcBef>
                <a:spcPts val="0"/>
              </a:spcBef>
              <a:spcAft>
                <a:spcPts val="0"/>
              </a:spcAft>
              <a:buNone/>
            </a:pPr>
            <a:r>
              <a:rPr lang="en-US" sz="6163" b="0" i="0" u="none" strike="noStrike" cap="none">
                <a:solidFill>
                  <a:srgbClr val="FFFFFF"/>
                </a:solidFill>
                <a:latin typeface="Arial"/>
                <a:ea typeface="Arial"/>
                <a:cs typeface="Arial"/>
                <a:sym typeface="Arial"/>
              </a:rPr>
              <a:t>KINH DOANH CÓ TRÁCH NHIỆM (RB)</a:t>
            </a:r>
            <a:endParaRPr/>
          </a:p>
        </p:txBody>
      </p:sp>
      <p:sp>
        <p:nvSpPr>
          <p:cNvPr id="110" name="Google Shape;110;p2"/>
          <p:cNvSpPr txBox="1"/>
          <p:nvPr/>
        </p:nvSpPr>
        <p:spPr>
          <a:xfrm>
            <a:off x="5782210" y="2977259"/>
            <a:ext cx="7334352" cy="1072807"/>
          </a:xfrm>
          <a:prstGeom prst="rect">
            <a:avLst/>
          </a:prstGeom>
          <a:noFill/>
          <a:ln>
            <a:noFill/>
          </a:ln>
        </p:spPr>
        <p:txBody>
          <a:bodyPr spcFirstLastPara="1" wrap="square" lIns="0" tIns="0" rIns="0" bIns="0" anchor="t" anchorCtr="0">
            <a:spAutoFit/>
          </a:bodyPr>
          <a:lstStyle/>
          <a:p>
            <a:pPr marL="0" marR="0" lvl="0" indent="0" algn="just" rtl="0">
              <a:lnSpc>
                <a:spcPct val="118011"/>
              </a:lnSpc>
              <a:spcBef>
                <a:spcPts val="0"/>
              </a:spcBef>
              <a:spcAft>
                <a:spcPts val="0"/>
              </a:spcAft>
              <a:buNone/>
            </a:pPr>
            <a:r>
              <a:rPr lang="en-US" sz="6929" b="0" i="0" u="none" strike="noStrike" cap="none">
                <a:solidFill>
                  <a:srgbClr val="9AC97B"/>
                </a:solidFill>
                <a:latin typeface="Arial"/>
                <a:ea typeface="Arial"/>
                <a:cs typeface="Arial"/>
                <a:sym typeface="Arial"/>
              </a:rPr>
              <a:t>CHUYÊN ĐỀ 1b</a:t>
            </a:r>
            <a:endParaRPr/>
          </a:p>
        </p:txBody>
      </p:sp>
      <p:cxnSp>
        <p:nvCxnSpPr>
          <p:cNvPr id="111" name="Google Shape;111;p2"/>
          <p:cNvCxnSpPr/>
          <p:nvPr/>
        </p:nvCxnSpPr>
        <p:spPr>
          <a:xfrm>
            <a:off x="4672012" y="4092929"/>
            <a:ext cx="8943975" cy="28575"/>
          </a:xfrm>
          <a:prstGeom prst="straightConnector1">
            <a:avLst/>
          </a:prstGeom>
          <a:noFill/>
          <a:ln w="85725" cap="rnd" cmpd="sng">
            <a:solidFill>
              <a:srgbClr val="9AC97B"/>
            </a:solidFill>
            <a:prstDash val="solid"/>
            <a:round/>
            <a:headEnd type="none" w="sm" len="sm"/>
            <a:tailEnd type="none" w="sm" len="sm"/>
          </a:ln>
        </p:spPr>
      </p:cxnSp>
      <p:sp>
        <p:nvSpPr>
          <p:cNvPr id="112" name="Google Shape;112;p2"/>
          <p:cNvSpPr/>
          <p:nvPr/>
        </p:nvSpPr>
        <p:spPr>
          <a:xfrm>
            <a:off x="8603016" y="1652338"/>
            <a:ext cx="1951031" cy="838842"/>
          </a:xfrm>
          <a:custGeom>
            <a:avLst/>
            <a:gdLst/>
            <a:ahLst/>
            <a:cxnLst/>
            <a:rect l="l" t="t" r="r" b="b"/>
            <a:pathLst>
              <a:path w="1951031" h="838842" extrusionOk="0">
                <a:moveTo>
                  <a:pt x="0" y="0"/>
                </a:moveTo>
                <a:lnTo>
                  <a:pt x="1951031" y="0"/>
                </a:lnTo>
                <a:lnTo>
                  <a:pt x="1951031" y="838842"/>
                </a:lnTo>
                <a:lnTo>
                  <a:pt x="0" y="838842"/>
                </a:lnTo>
                <a:lnTo>
                  <a:pt x="0" y="0"/>
                </a:lnTo>
                <a:close/>
              </a:path>
            </a:pathLst>
          </a:custGeom>
          <a:blipFill rotWithShape="1">
            <a:blip r:embed="rId4">
              <a:alphaModFix/>
            </a:blip>
            <a:stretch>
              <a:fillRect b="-11"/>
            </a:stretch>
          </a:blipFill>
          <a:ln>
            <a:noFill/>
          </a:ln>
        </p:spPr>
        <p:txBody>
          <a:bodyPr/>
          <a:lstStyle/>
          <a:p>
            <a:endParaRPr lang="en-US"/>
          </a:p>
        </p:txBody>
      </p:sp>
      <p:sp>
        <p:nvSpPr>
          <p:cNvPr id="113" name="Google Shape;113;p2"/>
          <p:cNvSpPr/>
          <p:nvPr/>
        </p:nvSpPr>
        <p:spPr>
          <a:xfrm>
            <a:off x="6605111" y="1471565"/>
            <a:ext cx="1583215" cy="1181078"/>
          </a:xfrm>
          <a:custGeom>
            <a:avLst/>
            <a:gdLst/>
            <a:ahLst/>
            <a:cxnLst/>
            <a:rect l="l" t="t" r="r" b="b"/>
            <a:pathLst>
              <a:path w="1583215" h="1181078" extrusionOk="0">
                <a:moveTo>
                  <a:pt x="0" y="0"/>
                </a:moveTo>
                <a:lnTo>
                  <a:pt x="1583215" y="0"/>
                </a:lnTo>
                <a:lnTo>
                  <a:pt x="1583215" y="1181078"/>
                </a:lnTo>
                <a:lnTo>
                  <a:pt x="0" y="1181078"/>
                </a:lnTo>
                <a:lnTo>
                  <a:pt x="0" y="0"/>
                </a:lnTo>
                <a:close/>
              </a:path>
            </a:pathLst>
          </a:custGeom>
          <a:blipFill rotWithShape="1">
            <a:blip r:embed="rId5">
              <a:alphaModFix/>
            </a:blip>
            <a:stretch>
              <a:fillRect/>
            </a:stretch>
          </a:blipFill>
          <a:ln>
            <a:noFill/>
          </a:ln>
        </p:spPr>
        <p:txBody>
          <a:bodyPr/>
          <a:lstStyle/>
          <a:p>
            <a:endParaRPr lang="en-US"/>
          </a:p>
        </p:txBody>
      </p:sp>
      <p:sp>
        <p:nvSpPr>
          <p:cNvPr id="114" name="Google Shape;114;p2"/>
          <p:cNvSpPr/>
          <p:nvPr/>
        </p:nvSpPr>
        <p:spPr>
          <a:xfrm>
            <a:off x="11232410" y="1637855"/>
            <a:ext cx="1061252" cy="848497"/>
          </a:xfrm>
          <a:custGeom>
            <a:avLst/>
            <a:gdLst/>
            <a:ahLst/>
            <a:cxnLst/>
            <a:rect l="l" t="t" r="r" b="b"/>
            <a:pathLst>
              <a:path w="1061252" h="848497" extrusionOk="0">
                <a:moveTo>
                  <a:pt x="0" y="0"/>
                </a:moveTo>
                <a:lnTo>
                  <a:pt x="1061252" y="0"/>
                </a:lnTo>
                <a:lnTo>
                  <a:pt x="1061252" y="848497"/>
                </a:lnTo>
                <a:lnTo>
                  <a:pt x="0" y="848497"/>
                </a:lnTo>
                <a:lnTo>
                  <a:pt x="0" y="0"/>
                </a:lnTo>
                <a:close/>
              </a:path>
            </a:pathLst>
          </a:custGeom>
          <a:blipFill rotWithShape="1">
            <a:blip r:embed="rId6">
              <a:alphaModFix/>
            </a:blip>
            <a:stretch>
              <a:fillRect t="-13258" b="-13257"/>
            </a:stretch>
          </a:blipFill>
          <a:ln>
            <a:noFill/>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p:nvPr/>
        </p:nvSpPr>
        <p:spPr>
          <a:xfrm>
            <a:off x="9144000" y="-19050"/>
            <a:ext cx="9144000" cy="9260681"/>
          </a:xfrm>
          <a:custGeom>
            <a:avLst/>
            <a:gdLst/>
            <a:ahLst/>
            <a:cxnLst/>
            <a:rect l="l" t="t" r="r" b="b"/>
            <a:pathLst>
              <a:path w="12192000" h="12347575" extrusionOk="0">
                <a:moveTo>
                  <a:pt x="0" y="0"/>
                </a:moveTo>
                <a:lnTo>
                  <a:pt x="12192000" y="0"/>
                </a:lnTo>
                <a:lnTo>
                  <a:pt x="12192000" y="12347575"/>
                </a:lnTo>
                <a:lnTo>
                  <a:pt x="0" y="12347575"/>
                </a:lnTo>
                <a:close/>
              </a:path>
            </a:pathLst>
          </a:custGeom>
          <a:solidFill>
            <a:srgbClr val="BBBCBC"/>
          </a:solidFill>
          <a:ln>
            <a:noFill/>
          </a:ln>
        </p:spPr>
        <p:txBody>
          <a:bodyPr/>
          <a:lstStyle/>
          <a:p>
            <a:endParaRPr lang="en-US"/>
          </a:p>
        </p:txBody>
      </p:sp>
      <p:sp>
        <p:nvSpPr>
          <p:cNvPr id="124" name="Google Shape;124;p3"/>
          <p:cNvSpPr/>
          <p:nvPr/>
        </p:nvSpPr>
        <p:spPr>
          <a:xfrm>
            <a:off x="9120343" y="0"/>
            <a:ext cx="9167146" cy="10287000"/>
          </a:xfrm>
          <a:custGeom>
            <a:avLst/>
            <a:gdLst/>
            <a:ahLst/>
            <a:cxnLst/>
            <a:rect l="l" t="t" r="r" b="b"/>
            <a:pathLst>
              <a:path w="9167146" h="10287000" extrusionOk="0">
                <a:moveTo>
                  <a:pt x="0" y="0"/>
                </a:moveTo>
                <a:lnTo>
                  <a:pt x="9167147" y="0"/>
                </a:lnTo>
                <a:lnTo>
                  <a:pt x="9167147" y="10287000"/>
                </a:lnTo>
                <a:lnTo>
                  <a:pt x="0" y="10287000"/>
                </a:lnTo>
                <a:lnTo>
                  <a:pt x="0" y="0"/>
                </a:lnTo>
                <a:close/>
              </a:path>
            </a:pathLst>
          </a:custGeom>
          <a:blipFill rotWithShape="1">
            <a:blip r:embed="rId3">
              <a:alphaModFix/>
            </a:blip>
            <a:stretch>
              <a:fillRect r="-10745"/>
            </a:stretch>
          </a:blipFill>
          <a:ln>
            <a:noFill/>
          </a:ln>
        </p:spPr>
        <p:txBody>
          <a:bodyPr/>
          <a:lstStyle/>
          <a:p>
            <a:endParaRPr lang="en-US"/>
          </a:p>
        </p:txBody>
      </p:sp>
      <p:sp>
        <p:nvSpPr>
          <p:cNvPr id="125" name="Google Shape;125;p3"/>
          <p:cNvSpPr txBox="1"/>
          <p:nvPr/>
        </p:nvSpPr>
        <p:spPr>
          <a:xfrm>
            <a:off x="1497143" y="1974325"/>
            <a:ext cx="6906372" cy="755523"/>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2700" b="0" i="0" u="none" strike="noStrike" cap="none">
                <a:solidFill>
                  <a:srgbClr val="3EA9DA"/>
                </a:solidFill>
                <a:latin typeface="Arial"/>
                <a:ea typeface="Arial"/>
                <a:cs typeface="Arial"/>
                <a:sym typeface="Arial"/>
              </a:rPr>
              <a:t>Kỳ vọng của Nhật Bản và các nền kinh tế lớn về Kinh Doanh có trách nhiệm</a:t>
            </a:r>
            <a:endParaRPr/>
          </a:p>
        </p:txBody>
      </p:sp>
      <p:sp>
        <p:nvSpPr>
          <p:cNvPr id="126" name="Google Shape;126;p3"/>
          <p:cNvSpPr txBox="1"/>
          <p:nvPr/>
        </p:nvSpPr>
        <p:spPr>
          <a:xfrm>
            <a:off x="1489006" y="1057275"/>
            <a:ext cx="7237446" cy="787146"/>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5400" b="0" i="0" u="none" strike="noStrike" cap="none">
                <a:solidFill>
                  <a:srgbClr val="193C6A"/>
                </a:solidFill>
                <a:latin typeface="Arial"/>
                <a:ea typeface="Arial"/>
                <a:cs typeface="Arial"/>
                <a:sym typeface="Arial"/>
              </a:rPr>
              <a:t>Mục tiêu của học phần</a:t>
            </a:r>
            <a:endParaRPr/>
          </a:p>
        </p:txBody>
      </p:sp>
      <p:grpSp>
        <p:nvGrpSpPr>
          <p:cNvPr id="127" name="Google Shape;127;p3"/>
          <p:cNvGrpSpPr/>
          <p:nvPr/>
        </p:nvGrpSpPr>
        <p:grpSpPr>
          <a:xfrm>
            <a:off x="9201150" y="9710120"/>
            <a:ext cx="9144025" cy="576880"/>
            <a:chOff x="0" y="-9525"/>
            <a:chExt cx="21473371" cy="1354717"/>
          </a:xfrm>
        </p:grpSpPr>
        <p:sp>
          <p:nvSpPr>
            <p:cNvPr id="128" name="Google Shape;128;p3"/>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129" name="Google Shape;129;p3"/>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130" name="Google Shape;130;p3"/>
          <p:cNvGrpSpPr/>
          <p:nvPr/>
        </p:nvGrpSpPr>
        <p:grpSpPr>
          <a:xfrm>
            <a:off x="57150" y="9706767"/>
            <a:ext cx="9144025" cy="580233"/>
            <a:chOff x="0" y="-9525"/>
            <a:chExt cx="21473371" cy="1362590"/>
          </a:xfrm>
        </p:grpSpPr>
        <p:sp>
          <p:nvSpPr>
            <p:cNvPr id="131" name="Google Shape;131;p3"/>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132" name="Google Shape;132;p3"/>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133" name="Google Shape;133;p3"/>
          <p:cNvSpPr/>
          <p:nvPr/>
        </p:nvSpPr>
        <p:spPr>
          <a:xfrm>
            <a:off x="-675628" y="1028700"/>
            <a:ext cx="1774109" cy="871531"/>
          </a:xfrm>
          <a:custGeom>
            <a:avLst/>
            <a:gdLst/>
            <a:ahLst/>
            <a:cxnLst/>
            <a:rect l="l" t="t" r="r" b="b"/>
            <a:pathLst>
              <a:path w="1774109" h="871531" extrusionOk="0">
                <a:moveTo>
                  <a:pt x="0" y="0"/>
                </a:moveTo>
                <a:lnTo>
                  <a:pt x="1774109" y="0"/>
                </a:lnTo>
                <a:lnTo>
                  <a:pt x="1774109" y="871531"/>
                </a:lnTo>
                <a:lnTo>
                  <a:pt x="0" y="871531"/>
                </a:lnTo>
                <a:lnTo>
                  <a:pt x="0" y="0"/>
                </a:lnTo>
                <a:close/>
              </a:path>
            </a:pathLst>
          </a:custGeom>
          <a:blipFill rotWithShape="1">
            <a:blip r:embed="rId4">
              <a:alphaModFix/>
            </a:blip>
            <a:stretch>
              <a:fillRect/>
            </a:stretch>
          </a:blipFill>
          <a:ln>
            <a:noFill/>
          </a:ln>
        </p:spPr>
        <p:txBody>
          <a:bodyPr/>
          <a:lstStyle/>
          <a:p>
            <a:endParaRPr lang="en-US"/>
          </a:p>
        </p:txBody>
      </p:sp>
      <p:sp>
        <p:nvSpPr>
          <p:cNvPr id="134" name="Google Shape;134;p3"/>
          <p:cNvSpPr/>
          <p:nvPr/>
        </p:nvSpPr>
        <p:spPr>
          <a:xfrm>
            <a:off x="915245" y="3117718"/>
            <a:ext cx="936885" cy="93688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915245" y="3030478"/>
            <a:ext cx="936885" cy="921140"/>
          </a:xfrm>
          <a:prstGeom prst="rect">
            <a:avLst/>
          </a:prstGeom>
          <a:noFill/>
          <a:ln>
            <a:noFill/>
          </a:ln>
        </p:spPr>
        <p:txBody>
          <a:bodyPr spcFirstLastPara="1" wrap="square" lIns="0" tIns="0" rIns="0" bIns="0" anchor="t" anchorCtr="0">
            <a:spAutoFit/>
          </a:bodyPr>
          <a:lstStyle/>
          <a:p>
            <a:pPr marL="0" marR="0" lvl="1" indent="0" algn="ctr" rtl="0">
              <a:lnSpc>
                <a:spcPct val="157007"/>
              </a:lnSpc>
              <a:spcBef>
                <a:spcPts val="0"/>
              </a:spcBef>
              <a:spcAft>
                <a:spcPts val="0"/>
              </a:spcAft>
              <a:buNone/>
            </a:pPr>
            <a:r>
              <a:rPr lang="en-US" sz="4838" b="0" i="0" u="none" strike="noStrike" cap="none">
                <a:solidFill>
                  <a:srgbClr val="193C67"/>
                </a:solidFill>
                <a:latin typeface="Arial"/>
                <a:ea typeface="Arial"/>
                <a:cs typeface="Arial"/>
                <a:sym typeface="Arial"/>
              </a:rPr>
              <a:t>1</a:t>
            </a:r>
            <a:endParaRPr/>
          </a:p>
        </p:txBody>
      </p:sp>
      <p:sp>
        <p:nvSpPr>
          <p:cNvPr id="136" name="Google Shape;136;p3"/>
          <p:cNvSpPr/>
          <p:nvPr/>
        </p:nvSpPr>
        <p:spPr>
          <a:xfrm>
            <a:off x="915245" y="4643828"/>
            <a:ext cx="936885" cy="93688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txBox="1"/>
          <p:nvPr/>
        </p:nvSpPr>
        <p:spPr>
          <a:xfrm>
            <a:off x="915245" y="4556588"/>
            <a:ext cx="936885" cy="921140"/>
          </a:xfrm>
          <a:prstGeom prst="rect">
            <a:avLst/>
          </a:prstGeom>
          <a:noFill/>
          <a:ln>
            <a:noFill/>
          </a:ln>
        </p:spPr>
        <p:txBody>
          <a:bodyPr spcFirstLastPara="1" wrap="square" lIns="0" tIns="0" rIns="0" bIns="0" anchor="t" anchorCtr="0">
            <a:spAutoFit/>
          </a:bodyPr>
          <a:lstStyle/>
          <a:p>
            <a:pPr marL="0" marR="0" lvl="1" indent="0" algn="ctr" rtl="0">
              <a:lnSpc>
                <a:spcPct val="157007"/>
              </a:lnSpc>
              <a:spcBef>
                <a:spcPts val="0"/>
              </a:spcBef>
              <a:spcAft>
                <a:spcPts val="0"/>
              </a:spcAft>
              <a:buNone/>
            </a:pPr>
            <a:r>
              <a:rPr lang="en-US" sz="4838" b="0" i="0" u="none" strike="noStrike" cap="none">
                <a:solidFill>
                  <a:srgbClr val="193C67"/>
                </a:solidFill>
                <a:latin typeface="Arial"/>
                <a:ea typeface="Arial"/>
                <a:cs typeface="Arial"/>
                <a:sym typeface="Arial"/>
              </a:rPr>
              <a:t>2</a:t>
            </a:r>
            <a:endParaRPr/>
          </a:p>
        </p:txBody>
      </p:sp>
      <p:sp>
        <p:nvSpPr>
          <p:cNvPr id="138" name="Google Shape;138;p3"/>
          <p:cNvSpPr/>
          <p:nvPr/>
        </p:nvSpPr>
        <p:spPr>
          <a:xfrm>
            <a:off x="915245" y="6171263"/>
            <a:ext cx="936885" cy="93688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txBox="1"/>
          <p:nvPr/>
        </p:nvSpPr>
        <p:spPr>
          <a:xfrm>
            <a:off x="915245" y="6084023"/>
            <a:ext cx="936885" cy="921140"/>
          </a:xfrm>
          <a:prstGeom prst="rect">
            <a:avLst/>
          </a:prstGeom>
          <a:noFill/>
          <a:ln>
            <a:noFill/>
          </a:ln>
        </p:spPr>
        <p:txBody>
          <a:bodyPr spcFirstLastPara="1" wrap="square" lIns="0" tIns="0" rIns="0" bIns="0" anchor="t" anchorCtr="0">
            <a:spAutoFit/>
          </a:bodyPr>
          <a:lstStyle/>
          <a:p>
            <a:pPr marL="0" marR="0" lvl="1" indent="0" algn="ctr" rtl="0">
              <a:lnSpc>
                <a:spcPct val="157007"/>
              </a:lnSpc>
              <a:spcBef>
                <a:spcPts val="0"/>
              </a:spcBef>
              <a:spcAft>
                <a:spcPts val="0"/>
              </a:spcAft>
              <a:buNone/>
            </a:pPr>
            <a:r>
              <a:rPr lang="en-US" sz="4838" b="0" i="0" u="none" strike="noStrike" cap="none">
                <a:solidFill>
                  <a:srgbClr val="193C67"/>
                </a:solidFill>
                <a:latin typeface="Arial"/>
                <a:ea typeface="Arial"/>
                <a:cs typeface="Arial"/>
                <a:sym typeface="Arial"/>
              </a:rPr>
              <a:t>3</a:t>
            </a:r>
            <a:endParaRPr/>
          </a:p>
        </p:txBody>
      </p:sp>
      <p:sp>
        <p:nvSpPr>
          <p:cNvPr id="140" name="Google Shape;140;p3"/>
          <p:cNvSpPr/>
          <p:nvPr/>
        </p:nvSpPr>
        <p:spPr>
          <a:xfrm>
            <a:off x="915245" y="7698698"/>
            <a:ext cx="936885" cy="936885"/>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A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915245" y="7611458"/>
            <a:ext cx="936885" cy="921140"/>
          </a:xfrm>
          <a:prstGeom prst="rect">
            <a:avLst/>
          </a:prstGeom>
          <a:noFill/>
          <a:ln>
            <a:noFill/>
          </a:ln>
        </p:spPr>
        <p:txBody>
          <a:bodyPr spcFirstLastPara="1" wrap="square" lIns="0" tIns="0" rIns="0" bIns="0" anchor="t" anchorCtr="0">
            <a:spAutoFit/>
          </a:bodyPr>
          <a:lstStyle/>
          <a:p>
            <a:pPr marL="0" marR="0" lvl="1" indent="0" algn="ctr" rtl="0">
              <a:lnSpc>
                <a:spcPct val="157007"/>
              </a:lnSpc>
              <a:spcBef>
                <a:spcPts val="0"/>
              </a:spcBef>
              <a:spcAft>
                <a:spcPts val="0"/>
              </a:spcAft>
              <a:buNone/>
            </a:pPr>
            <a:r>
              <a:rPr lang="en-US" sz="4838" b="0" i="0" u="none" strike="noStrike" cap="none">
                <a:solidFill>
                  <a:srgbClr val="193C67"/>
                </a:solidFill>
                <a:latin typeface="Arial"/>
                <a:ea typeface="Arial"/>
                <a:cs typeface="Arial"/>
                <a:sym typeface="Arial"/>
              </a:rPr>
              <a:t>4</a:t>
            </a:r>
            <a:endParaRPr/>
          </a:p>
        </p:txBody>
      </p:sp>
      <p:sp>
        <p:nvSpPr>
          <p:cNvPr id="142" name="Google Shape;142;p3"/>
          <p:cNvSpPr txBox="1"/>
          <p:nvPr/>
        </p:nvSpPr>
        <p:spPr>
          <a:xfrm>
            <a:off x="2233803" y="3211453"/>
            <a:ext cx="6143214" cy="75247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480" b="0" i="0" u="none" strike="noStrike" cap="none">
                <a:solidFill>
                  <a:srgbClr val="000000"/>
                </a:solidFill>
                <a:latin typeface="Arial"/>
                <a:ea typeface="Arial"/>
                <a:cs typeface="Arial"/>
                <a:sym typeface="Arial"/>
              </a:rPr>
              <a:t>Hiểu được tại sao chúng ta cần biết về UNGPs cho công việc kinh doanh</a:t>
            </a:r>
            <a:endParaRPr/>
          </a:p>
        </p:txBody>
      </p:sp>
      <p:sp>
        <p:nvSpPr>
          <p:cNvPr id="143" name="Google Shape;143;p3"/>
          <p:cNvSpPr txBox="1"/>
          <p:nvPr/>
        </p:nvSpPr>
        <p:spPr>
          <a:xfrm>
            <a:off x="2207299" y="4917000"/>
            <a:ext cx="6345300" cy="381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480" b="0" i="0" u="none" strike="noStrike" cap="none">
                <a:solidFill>
                  <a:srgbClr val="000000"/>
                </a:solidFill>
                <a:latin typeface="Arial"/>
                <a:ea typeface="Arial"/>
                <a:cs typeface="Arial"/>
                <a:sym typeface="Arial"/>
              </a:rPr>
              <a:t>Hiểu rõ các xu thế tại các quốc gia phát triển</a:t>
            </a:r>
            <a:endParaRPr/>
          </a:p>
        </p:txBody>
      </p:sp>
      <p:sp>
        <p:nvSpPr>
          <p:cNvPr id="144" name="Google Shape;144;p3"/>
          <p:cNvSpPr txBox="1"/>
          <p:nvPr/>
        </p:nvSpPr>
        <p:spPr>
          <a:xfrm>
            <a:off x="2207306" y="7689173"/>
            <a:ext cx="6196209" cy="1495425"/>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480" b="0" i="0" u="none" strike="noStrike" cap="none">
                <a:solidFill>
                  <a:srgbClr val="000000"/>
                </a:solidFill>
                <a:latin typeface="Arial"/>
                <a:ea typeface="Arial"/>
                <a:cs typeface="Arial"/>
                <a:sym typeface="Arial"/>
              </a:rPr>
              <a:t>Hiểu được Kinh doanh và quyền con người như một công cụ cho thực hành kinh doanh tốt và không phải là lĩnh vực nhằm đến việc đổ lỗi và chỉ trích các hoạt động của doanh nghiệp </a:t>
            </a:r>
            <a:endParaRPr/>
          </a:p>
        </p:txBody>
      </p:sp>
      <p:sp>
        <p:nvSpPr>
          <p:cNvPr id="145" name="Google Shape;145;p3"/>
          <p:cNvSpPr txBox="1"/>
          <p:nvPr/>
        </p:nvSpPr>
        <p:spPr>
          <a:xfrm>
            <a:off x="2207299" y="6444575"/>
            <a:ext cx="6906300" cy="381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480" b="0" i="0" u="none" strike="noStrike" cap="none">
                <a:solidFill>
                  <a:srgbClr val="000000"/>
                </a:solidFill>
                <a:latin typeface="Arial"/>
                <a:ea typeface="Arial"/>
                <a:cs typeface="Arial"/>
                <a:sym typeface="Arial"/>
              </a:rPr>
              <a:t>Hiểu các hành động cần thiết sau khóa t</a:t>
            </a:r>
            <a:r>
              <a:rPr lang="en-US" sz="2480"/>
              <a:t>ập huấn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p:nvPr/>
        </p:nvSpPr>
        <p:spPr>
          <a:xfrm>
            <a:off x="2839989" y="2034086"/>
            <a:ext cx="12452373" cy="6840851"/>
          </a:xfrm>
          <a:custGeom>
            <a:avLst/>
            <a:gdLst/>
            <a:ahLst/>
            <a:cxnLst/>
            <a:rect l="l" t="t" r="r" b="b"/>
            <a:pathLst>
              <a:path w="12452373" h="6840851" extrusionOk="0">
                <a:moveTo>
                  <a:pt x="0" y="0"/>
                </a:moveTo>
                <a:lnTo>
                  <a:pt x="12452373" y="0"/>
                </a:lnTo>
                <a:lnTo>
                  <a:pt x="12452373" y="6840850"/>
                </a:lnTo>
                <a:lnTo>
                  <a:pt x="0" y="6840850"/>
                </a:lnTo>
                <a:lnTo>
                  <a:pt x="0" y="0"/>
                </a:lnTo>
                <a:close/>
              </a:path>
            </a:pathLst>
          </a:custGeom>
          <a:blipFill rotWithShape="1">
            <a:blip r:embed="rId3">
              <a:alphaModFix/>
            </a:blip>
            <a:stretch>
              <a:fillRect l="351" t="-42621" r="-3553" b="-45228"/>
            </a:stretch>
          </a:blipFill>
          <a:ln>
            <a:noFill/>
          </a:ln>
        </p:spPr>
        <p:txBody>
          <a:bodyPr/>
          <a:lstStyle/>
          <a:p>
            <a:endParaRPr lang="en-US"/>
          </a:p>
        </p:txBody>
      </p:sp>
      <p:grpSp>
        <p:nvGrpSpPr>
          <p:cNvPr id="155" name="Google Shape;155;p4"/>
          <p:cNvGrpSpPr/>
          <p:nvPr/>
        </p:nvGrpSpPr>
        <p:grpSpPr>
          <a:xfrm>
            <a:off x="9351496" y="7586465"/>
            <a:ext cx="3749718" cy="910471"/>
            <a:chOff x="0" y="0"/>
            <a:chExt cx="4999624" cy="1213962"/>
          </a:xfrm>
        </p:grpSpPr>
        <p:sp>
          <p:nvSpPr>
            <p:cNvPr id="156" name="Google Shape;156;p4"/>
            <p:cNvSpPr/>
            <p:nvPr/>
          </p:nvSpPr>
          <p:spPr>
            <a:xfrm>
              <a:off x="0" y="0"/>
              <a:ext cx="4999624" cy="1213962"/>
            </a:xfrm>
            <a:custGeom>
              <a:avLst/>
              <a:gdLst/>
              <a:ahLst/>
              <a:cxnLst/>
              <a:rect l="l" t="t" r="r" b="b"/>
              <a:pathLst>
                <a:path w="4999624" h="1213962" extrusionOk="0">
                  <a:moveTo>
                    <a:pt x="0" y="0"/>
                  </a:moveTo>
                  <a:lnTo>
                    <a:pt x="4999624" y="0"/>
                  </a:lnTo>
                  <a:lnTo>
                    <a:pt x="4999624" y="1213962"/>
                  </a:lnTo>
                  <a:lnTo>
                    <a:pt x="0" y="1213962"/>
                  </a:lnTo>
                  <a:lnTo>
                    <a:pt x="0" y="0"/>
                  </a:lnTo>
                  <a:close/>
                </a:path>
              </a:pathLst>
            </a:custGeom>
            <a:blipFill rotWithShape="1">
              <a:blip r:embed="rId4">
                <a:alphaModFix/>
              </a:blip>
              <a:stretch>
                <a:fillRect t="-4709" b="-4708"/>
              </a:stretch>
            </a:blipFill>
            <a:ln>
              <a:noFill/>
            </a:ln>
          </p:spPr>
          <p:txBody>
            <a:bodyPr/>
            <a:lstStyle/>
            <a:p>
              <a:endParaRPr lang="en-US"/>
            </a:p>
          </p:txBody>
        </p:sp>
        <p:sp>
          <p:nvSpPr>
            <p:cNvPr id="157" name="Google Shape;157;p4"/>
            <p:cNvSpPr txBox="1"/>
            <p:nvPr/>
          </p:nvSpPr>
          <p:spPr>
            <a:xfrm>
              <a:off x="121900" y="51408"/>
              <a:ext cx="4755824"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2018 Úc: Luật về nô lệ mới</a:t>
              </a:r>
              <a:endParaRPr/>
            </a:p>
          </p:txBody>
        </p:sp>
      </p:grpSp>
      <p:grpSp>
        <p:nvGrpSpPr>
          <p:cNvPr id="158" name="Google Shape;158;p4"/>
          <p:cNvGrpSpPr/>
          <p:nvPr/>
        </p:nvGrpSpPr>
        <p:grpSpPr>
          <a:xfrm>
            <a:off x="401962" y="2988029"/>
            <a:ext cx="4928535" cy="500936"/>
            <a:chOff x="0" y="0"/>
            <a:chExt cx="6571380" cy="667914"/>
          </a:xfrm>
        </p:grpSpPr>
        <p:sp>
          <p:nvSpPr>
            <p:cNvPr id="159" name="Google Shape;159;p4"/>
            <p:cNvSpPr/>
            <p:nvPr/>
          </p:nvSpPr>
          <p:spPr>
            <a:xfrm>
              <a:off x="0" y="0"/>
              <a:ext cx="6571380" cy="667914"/>
            </a:xfrm>
            <a:custGeom>
              <a:avLst/>
              <a:gdLst/>
              <a:ahLst/>
              <a:cxnLst/>
              <a:rect l="l" t="t" r="r" b="b"/>
              <a:pathLst>
                <a:path w="6571380" h="667914" extrusionOk="0">
                  <a:moveTo>
                    <a:pt x="0" y="0"/>
                  </a:moveTo>
                  <a:lnTo>
                    <a:pt x="6571380" y="0"/>
                  </a:lnTo>
                  <a:lnTo>
                    <a:pt x="6571380" y="667914"/>
                  </a:lnTo>
                  <a:lnTo>
                    <a:pt x="0" y="667914"/>
                  </a:lnTo>
                  <a:lnTo>
                    <a:pt x="0" y="0"/>
                  </a:lnTo>
                  <a:close/>
                </a:path>
              </a:pathLst>
            </a:custGeom>
            <a:blipFill rotWithShape="1">
              <a:blip r:embed="rId5">
                <a:alphaModFix/>
              </a:blip>
              <a:stretch>
                <a:fillRect t="-12706" b="-12706"/>
              </a:stretch>
            </a:blipFill>
            <a:ln>
              <a:noFill/>
            </a:ln>
          </p:spPr>
          <p:txBody>
            <a:bodyPr/>
            <a:lstStyle/>
            <a:p>
              <a:endParaRPr lang="en-US"/>
            </a:p>
          </p:txBody>
        </p:sp>
        <p:sp>
          <p:nvSpPr>
            <p:cNvPr id="160" name="Google Shape;160;p4"/>
            <p:cNvSpPr txBox="1"/>
            <p:nvPr/>
          </p:nvSpPr>
          <p:spPr>
            <a:xfrm>
              <a:off x="121900" y="51408"/>
              <a:ext cx="6327580" cy="55557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2015 UK: Luật chống nô lệ mới</a:t>
              </a:r>
              <a:endParaRPr/>
            </a:p>
          </p:txBody>
        </p:sp>
      </p:grpSp>
      <p:grpSp>
        <p:nvGrpSpPr>
          <p:cNvPr id="161" name="Google Shape;161;p4"/>
          <p:cNvGrpSpPr/>
          <p:nvPr/>
        </p:nvGrpSpPr>
        <p:grpSpPr>
          <a:xfrm>
            <a:off x="7044443" y="5528888"/>
            <a:ext cx="4361320" cy="910471"/>
            <a:chOff x="0" y="0"/>
            <a:chExt cx="5815094" cy="1213962"/>
          </a:xfrm>
        </p:grpSpPr>
        <p:sp>
          <p:nvSpPr>
            <p:cNvPr id="162" name="Google Shape;162;p4"/>
            <p:cNvSpPr/>
            <p:nvPr/>
          </p:nvSpPr>
          <p:spPr>
            <a:xfrm>
              <a:off x="0" y="0"/>
              <a:ext cx="5815094" cy="1213962"/>
            </a:xfrm>
            <a:custGeom>
              <a:avLst/>
              <a:gdLst/>
              <a:ahLst/>
              <a:cxnLst/>
              <a:rect l="l" t="t" r="r" b="b"/>
              <a:pathLst>
                <a:path w="5815094" h="1213962" extrusionOk="0">
                  <a:moveTo>
                    <a:pt x="0" y="0"/>
                  </a:moveTo>
                  <a:lnTo>
                    <a:pt x="5815094" y="0"/>
                  </a:lnTo>
                  <a:lnTo>
                    <a:pt x="5815094" y="1213962"/>
                  </a:lnTo>
                  <a:lnTo>
                    <a:pt x="0" y="1213962"/>
                  </a:lnTo>
                  <a:lnTo>
                    <a:pt x="0" y="0"/>
                  </a:lnTo>
                  <a:close/>
                </a:path>
              </a:pathLst>
            </a:custGeom>
            <a:blipFill rotWithShape="1">
              <a:blip r:embed="rId6">
                <a:alphaModFix/>
              </a:blip>
              <a:stretch>
                <a:fillRect l="-6822" r="-6823"/>
              </a:stretch>
            </a:blipFill>
            <a:ln>
              <a:noFill/>
            </a:ln>
          </p:spPr>
          <p:txBody>
            <a:bodyPr/>
            <a:lstStyle/>
            <a:p>
              <a:endParaRPr lang="en-US"/>
            </a:p>
          </p:txBody>
        </p:sp>
        <p:sp>
          <p:nvSpPr>
            <p:cNvPr id="163" name="Google Shape;163;p4"/>
            <p:cNvSpPr txBox="1"/>
            <p:nvPr/>
          </p:nvSpPr>
          <p:spPr>
            <a:xfrm>
              <a:off x="121900" y="51408"/>
              <a:ext cx="5571294"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2019 Thailand: NAP  được ban hành</a:t>
              </a:r>
              <a:endParaRPr/>
            </a:p>
          </p:txBody>
        </p:sp>
      </p:grpSp>
      <p:grpSp>
        <p:nvGrpSpPr>
          <p:cNvPr id="164" name="Google Shape;164;p4"/>
          <p:cNvGrpSpPr/>
          <p:nvPr/>
        </p:nvGrpSpPr>
        <p:grpSpPr>
          <a:xfrm>
            <a:off x="391397" y="3709318"/>
            <a:ext cx="4459578" cy="910471"/>
            <a:chOff x="0" y="0"/>
            <a:chExt cx="5946104" cy="1213962"/>
          </a:xfrm>
        </p:grpSpPr>
        <p:sp>
          <p:nvSpPr>
            <p:cNvPr id="165" name="Google Shape;165;p4"/>
            <p:cNvSpPr/>
            <p:nvPr/>
          </p:nvSpPr>
          <p:spPr>
            <a:xfrm>
              <a:off x="0" y="0"/>
              <a:ext cx="5946104" cy="1213962"/>
            </a:xfrm>
            <a:custGeom>
              <a:avLst/>
              <a:gdLst/>
              <a:ahLst/>
              <a:cxnLst/>
              <a:rect l="l" t="t" r="r" b="b"/>
              <a:pathLst>
                <a:path w="5946104" h="1213962" extrusionOk="0">
                  <a:moveTo>
                    <a:pt x="0" y="0"/>
                  </a:moveTo>
                  <a:lnTo>
                    <a:pt x="5946104" y="0"/>
                  </a:lnTo>
                  <a:lnTo>
                    <a:pt x="5946104" y="1213962"/>
                  </a:lnTo>
                  <a:lnTo>
                    <a:pt x="0" y="1213962"/>
                  </a:lnTo>
                  <a:lnTo>
                    <a:pt x="0" y="0"/>
                  </a:lnTo>
                  <a:close/>
                </a:path>
              </a:pathLst>
            </a:custGeom>
            <a:blipFill rotWithShape="1">
              <a:blip r:embed="rId7">
                <a:alphaModFix/>
              </a:blip>
              <a:stretch>
                <a:fillRect l="-5687" r="-5686"/>
              </a:stretch>
            </a:blipFill>
            <a:ln>
              <a:noFill/>
            </a:ln>
          </p:spPr>
          <p:txBody>
            <a:bodyPr/>
            <a:lstStyle/>
            <a:p>
              <a:endParaRPr lang="en-US"/>
            </a:p>
          </p:txBody>
        </p:sp>
        <p:sp>
          <p:nvSpPr>
            <p:cNvPr id="166" name="Google Shape;166;p4"/>
            <p:cNvSpPr txBox="1"/>
            <p:nvPr/>
          </p:nvSpPr>
          <p:spPr>
            <a:xfrm>
              <a:off x="121900" y="51408"/>
              <a:ext cx="5702304"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2019 Hà Lan: luật thẩm định về lao động trẻ em</a:t>
              </a:r>
              <a:endParaRPr/>
            </a:p>
          </p:txBody>
        </p:sp>
      </p:grpSp>
      <p:grpSp>
        <p:nvGrpSpPr>
          <p:cNvPr id="167" name="Google Shape;167;p4"/>
          <p:cNvGrpSpPr/>
          <p:nvPr/>
        </p:nvGrpSpPr>
        <p:grpSpPr>
          <a:xfrm>
            <a:off x="12358753" y="4274275"/>
            <a:ext cx="5184200" cy="910471"/>
            <a:chOff x="0" y="0"/>
            <a:chExt cx="6912266" cy="1213962"/>
          </a:xfrm>
        </p:grpSpPr>
        <p:sp>
          <p:nvSpPr>
            <p:cNvPr id="168" name="Google Shape;168;p4"/>
            <p:cNvSpPr/>
            <p:nvPr/>
          </p:nvSpPr>
          <p:spPr>
            <a:xfrm>
              <a:off x="0" y="0"/>
              <a:ext cx="6912266" cy="1213962"/>
            </a:xfrm>
            <a:custGeom>
              <a:avLst/>
              <a:gdLst/>
              <a:ahLst/>
              <a:cxnLst/>
              <a:rect l="l" t="t" r="r" b="b"/>
              <a:pathLst>
                <a:path w="6912266" h="1213962" extrusionOk="0">
                  <a:moveTo>
                    <a:pt x="0" y="0"/>
                  </a:moveTo>
                  <a:lnTo>
                    <a:pt x="6912266" y="0"/>
                  </a:lnTo>
                  <a:lnTo>
                    <a:pt x="6912266" y="1213962"/>
                  </a:lnTo>
                  <a:lnTo>
                    <a:pt x="0" y="1213962"/>
                  </a:lnTo>
                  <a:lnTo>
                    <a:pt x="0" y="0"/>
                  </a:lnTo>
                  <a:close/>
                </a:path>
              </a:pathLst>
            </a:custGeom>
            <a:blipFill rotWithShape="1">
              <a:blip r:embed="rId8">
                <a:alphaModFix/>
              </a:blip>
              <a:stretch>
                <a:fillRect t="-6148" b="-6148"/>
              </a:stretch>
            </a:blipFill>
            <a:ln>
              <a:noFill/>
            </a:ln>
          </p:spPr>
          <p:txBody>
            <a:bodyPr/>
            <a:lstStyle/>
            <a:p>
              <a:endParaRPr lang="en-US"/>
            </a:p>
          </p:txBody>
        </p:sp>
        <p:sp>
          <p:nvSpPr>
            <p:cNvPr id="169" name="Google Shape;169;p4"/>
            <p:cNvSpPr txBox="1"/>
            <p:nvPr/>
          </p:nvSpPr>
          <p:spPr>
            <a:xfrm>
              <a:off x="121900" y="51408"/>
              <a:ext cx="6668466"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2010 US: Luật về minh bạch chuỗi cung ứng của California </a:t>
              </a:r>
              <a:endParaRPr/>
            </a:p>
          </p:txBody>
        </p:sp>
      </p:grpSp>
      <p:grpSp>
        <p:nvGrpSpPr>
          <p:cNvPr id="170" name="Google Shape;170;p4"/>
          <p:cNvGrpSpPr/>
          <p:nvPr/>
        </p:nvGrpSpPr>
        <p:grpSpPr>
          <a:xfrm>
            <a:off x="391397" y="4652951"/>
            <a:ext cx="4644946" cy="910471"/>
            <a:chOff x="0" y="0"/>
            <a:chExt cx="6193262" cy="1213962"/>
          </a:xfrm>
        </p:grpSpPr>
        <p:sp>
          <p:nvSpPr>
            <p:cNvPr id="171" name="Google Shape;171;p4"/>
            <p:cNvSpPr/>
            <p:nvPr/>
          </p:nvSpPr>
          <p:spPr>
            <a:xfrm>
              <a:off x="0" y="0"/>
              <a:ext cx="6193262" cy="1213962"/>
            </a:xfrm>
            <a:custGeom>
              <a:avLst/>
              <a:gdLst/>
              <a:ahLst/>
              <a:cxnLst/>
              <a:rect l="l" t="t" r="r" b="b"/>
              <a:pathLst>
                <a:path w="6193262" h="1213962" extrusionOk="0">
                  <a:moveTo>
                    <a:pt x="0" y="0"/>
                  </a:moveTo>
                  <a:lnTo>
                    <a:pt x="6193262" y="0"/>
                  </a:lnTo>
                  <a:lnTo>
                    <a:pt x="6193262" y="1213962"/>
                  </a:lnTo>
                  <a:lnTo>
                    <a:pt x="0" y="1213962"/>
                  </a:lnTo>
                  <a:lnTo>
                    <a:pt x="0" y="0"/>
                  </a:lnTo>
                  <a:close/>
                </a:path>
              </a:pathLst>
            </a:custGeom>
            <a:blipFill rotWithShape="1">
              <a:blip r:embed="rId9">
                <a:alphaModFix/>
              </a:blip>
              <a:stretch>
                <a:fillRect l="-453" r="-453"/>
              </a:stretch>
            </a:blipFill>
            <a:ln>
              <a:noFill/>
            </a:ln>
          </p:spPr>
          <p:txBody>
            <a:bodyPr/>
            <a:lstStyle/>
            <a:p>
              <a:endParaRPr lang="en-US"/>
            </a:p>
          </p:txBody>
        </p:sp>
        <p:sp>
          <p:nvSpPr>
            <p:cNvPr id="172" name="Google Shape;172;p4"/>
            <p:cNvSpPr txBox="1"/>
            <p:nvPr/>
          </p:nvSpPr>
          <p:spPr>
            <a:xfrm>
              <a:off x="121900" y="51408"/>
              <a:ext cx="5949462"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2017 Pháp: Luật về nghĩa vụ cẩn trọng</a:t>
              </a:r>
              <a:endParaRPr/>
            </a:p>
          </p:txBody>
        </p:sp>
      </p:grpSp>
      <p:grpSp>
        <p:nvGrpSpPr>
          <p:cNvPr id="173" name="Google Shape;173;p4"/>
          <p:cNvGrpSpPr/>
          <p:nvPr/>
        </p:nvGrpSpPr>
        <p:grpSpPr>
          <a:xfrm>
            <a:off x="1174325" y="7146764"/>
            <a:ext cx="5677933" cy="500936"/>
            <a:chOff x="0" y="0"/>
            <a:chExt cx="7570578" cy="667914"/>
          </a:xfrm>
        </p:grpSpPr>
        <p:sp>
          <p:nvSpPr>
            <p:cNvPr id="174" name="Google Shape;174;p4"/>
            <p:cNvSpPr/>
            <p:nvPr/>
          </p:nvSpPr>
          <p:spPr>
            <a:xfrm>
              <a:off x="0" y="0"/>
              <a:ext cx="7570578" cy="667914"/>
            </a:xfrm>
            <a:custGeom>
              <a:avLst/>
              <a:gdLst/>
              <a:ahLst/>
              <a:cxnLst/>
              <a:rect l="l" t="t" r="r" b="b"/>
              <a:pathLst>
                <a:path w="7570578" h="667914" extrusionOk="0">
                  <a:moveTo>
                    <a:pt x="0" y="0"/>
                  </a:moveTo>
                  <a:lnTo>
                    <a:pt x="7570578" y="0"/>
                  </a:lnTo>
                  <a:lnTo>
                    <a:pt x="7570578" y="667914"/>
                  </a:lnTo>
                  <a:lnTo>
                    <a:pt x="0" y="667914"/>
                  </a:lnTo>
                  <a:lnTo>
                    <a:pt x="0" y="0"/>
                  </a:lnTo>
                  <a:close/>
                </a:path>
              </a:pathLst>
            </a:custGeom>
            <a:blipFill rotWithShape="1">
              <a:blip r:embed="rId10">
                <a:alphaModFix/>
              </a:blip>
              <a:stretch>
                <a:fillRect t="-15792" b="-15792"/>
              </a:stretch>
            </a:blipFill>
            <a:ln>
              <a:noFill/>
            </a:ln>
          </p:spPr>
          <p:txBody>
            <a:bodyPr/>
            <a:lstStyle/>
            <a:p>
              <a:endParaRPr lang="en-US"/>
            </a:p>
          </p:txBody>
        </p:sp>
        <p:sp>
          <p:nvSpPr>
            <p:cNvPr id="175" name="Google Shape;175;p4"/>
            <p:cNvSpPr txBox="1"/>
            <p:nvPr/>
          </p:nvSpPr>
          <p:spPr>
            <a:xfrm>
              <a:off x="121900" y="51408"/>
              <a:ext cx="7326778" cy="55557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2019 Ấn độ: NAP về CSR</a:t>
              </a:r>
              <a:endParaRPr/>
            </a:p>
          </p:txBody>
        </p:sp>
      </p:grpSp>
      <p:grpSp>
        <p:nvGrpSpPr>
          <p:cNvPr id="176" name="Google Shape;176;p4"/>
          <p:cNvGrpSpPr/>
          <p:nvPr/>
        </p:nvGrpSpPr>
        <p:grpSpPr>
          <a:xfrm>
            <a:off x="1174325" y="8613668"/>
            <a:ext cx="5677937" cy="910471"/>
            <a:chOff x="0" y="0"/>
            <a:chExt cx="7570582" cy="1213962"/>
          </a:xfrm>
        </p:grpSpPr>
        <p:sp>
          <p:nvSpPr>
            <p:cNvPr id="177" name="Google Shape;177;p4"/>
            <p:cNvSpPr/>
            <p:nvPr/>
          </p:nvSpPr>
          <p:spPr>
            <a:xfrm>
              <a:off x="0" y="0"/>
              <a:ext cx="7570582" cy="1213962"/>
            </a:xfrm>
            <a:custGeom>
              <a:avLst/>
              <a:gdLst/>
              <a:ahLst/>
              <a:cxnLst/>
              <a:rect l="l" t="t" r="r" b="b"/>
              <a:pathLst>
                <a:path w="7570582" h="1213962" extrusionOk="0">
                  <a:moveTo>
                    <a:pt x="0" y="0"/>
                  </a:moveTo>
                  <a:lnTo>
                    <a:pt x="7570582" y="0"/>
                  </a:lnTo>
                  <a:lnTo>
                    <a:pt x="7570582" y="1213962"/>
                  </a:lnTo>
                  <a:lnTo>
                    <a:pt x="0" y="1213962"/>
                  </a:lnTo>
                  <a:lnTo>
                    <a:pt x="0" y="0"/>
                  </a:lnTo>
                  <a:close/>
                </a:path>
              </a:pathLst>
            </a:custGeom>
            <a:blipFill rotWithShape="1">
              <a:blip r:embed="rId11">
                <a:alphaModFix/>
              </a:blip>
              <a:stretch>
                <a:fillRect l="-48778" r="-48776"/>
              </a:stretch>
            </a:blipFill>
            <a:ln>
              <a:noFill/>
            </a:ln>
          </p:spPr>
          <p:txBody>
            <a:bodyPr/>
            <a:lstStyle/>
            <a:p>
              <a:endParaRPr lang="en-US"/>
            </a:p>
          </p:txBody>
        </p:sp>
        <p:sp>
          <p:nvSpPr>
            <p:cNvPr id="178" name="Google Shape;178;p4"/>
            <p:cNvSpPr txBox="1"/>
            <p:nvPr/>
          </p:nvSpPr>
          <p:spPr>
            <a:xfrm>
              <a:off x="121900" y="51408"/>
              <a:ext cx="7326782"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2023 Indonesia:  NAP được ban hành</a:t>
              </a:r>
              <a:endParaRPr/>
            </a:p>
          </p:txBody>
        </p:sp>
      </p:grpSp>
      <p:grpSp>
        <p:nvGrpSpPr>
          <p:cNvPr id="179" name="Google Shape;179;p4"/>
          <p:cNvGrpSpPr/>
          <p:nvPr/>
        </p:nvGrpSpPr>
        <p:grpSpPr>
          <a:xfrm>
            <a:off x="1174327" y="7940323"/>
            <a:ext cx="5677938" cy="500936"/>
            <a:chOff x="0" y="0"/>
            <a:chExt cx="7570584" cy="667914"/>
          </a:xfrm>
        </p:grpSpPr>
        <p:sp>
          <p:nvSpPr>
            <p:cNvPr id="180" name="Google Shape;180;p4"/>
            <p:cNvSpPr/>
            <p:nvPr/>
          </p:nvSpPr>
          <p:spPr>
            <a:xfrm>
              <a:off x="0" y="0"/>
              <a:ext cx="7570584" cy="667914"/>
            </a:xfrm>
            <a:custGeom>
              <a:avLst/>
              <a:gdLst/>
              <a:ahLst/>
              <a:cxnLst/>
              <a:rect l="l" t="t" r="r" b="b"/>
              <a:pathLst>
                <a:path w="7570584" h="667914" extrusionOk="0">
                  <a:moveTo>
                    <a:pt x="0" y="0"/>
                  </a:moveTo>
                  <a:lnTo>
                    <a:pt x="7570584" y="0"/>
                  </a:lnTo>
                  <a:lnTo>
                    <a:pt x="7570584" y="667914"/>
                  </a:lnTo>
                  <a:lnTo>
                    <a:pt x="0" y="667914"/>
                  </a:lnTo>
                  <a:lnTo>
                    <a:pt x="0" y="0"/>
                  </a:lnTo>
                  <a:close/>
                </a:path>
              </a:pathLst>
            </a:custGeom>
            <a:blipFill rotWithShape="1">
              <a:blip r:embed="rId12">
                <a:alphaModFix/>
              </a:blip>
              <a:stretch>
                <a:fillRect t="-3654" b="-3653"/>
              </a:stretch>
            </a:blipFill>
            <a:ln>
              <a:noFill/>
            </a:ln>
          </p:spPr>
          <p:txBody>
            <a:bodyPr/>
            <a:lstStyle/>
            <a:p>
              <a:endParaRPr lang="en-US"/>
            </a:p>
          </p:txBody>
        </p:sp>
        <p:sp>
          <p:nvSpPr>
            <p:cNvPr id="181" name="Google Shape;181;p4"/>
            <p:cNvSpPr txBox="1"/>
            <p:nvPr/>
          </p:nvSpPr>
          <p:spPr>
            <a:xfrm>
              <a:off x="121900" y="51408"/>
              <a:ext cx="7326784" cy="555573"/>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Malaysia: đang soạn thảo NAP</a:t>
              </a:r>
              <a:endParaRPr/>
            </a:p>
          </p:txBody>
        </p:sp>
      </p:grpSp>
      <p:grpSp>
        <p:nvGrpSpPr>
          <p:cNvPr id="182" name="Google Shape;182;p4"/>
          <p:cNvGrpSpPr/>
          <p:nvPr/>
        </p:nvGrpSpPr>
        <p:grpSpPr>
          <a:xfrm>
            <a:off x="12318553" y="2523844"/>
            <a:ext cx="4928534" cy="910471"/>
            <a:chOff x="0" y="0"/>
            <a:chExt cx="6571378" cy="1213962"/>
          </a:xfrm>
        </p:grpSpPr>
        <p:sp>
          <p:nvSpPr>
            <p:cNvPr id="183" name="Google Shape;183;p4"/>
            <p:cNvSpPr/>
            <p:nvPr/>
          </p:nvSpPr>
          <p:spPr>
            <a:xfrm>
              <a:off x="0" y="0"/>
              <a:ext cx="6571378" cy="1213962"/>
            </a:xfrm>
            <a:custGeom>
              <a:avLst/>
              <a:gdLst/>
              <a:ahLst/>
              <a:cxnLst/>
              <a:rect l="l" t="t" r="r" b="b"/>
              <a:pathLst>
                <a:path w="6571378" h="1213962" extrusionOk="0">
                  <a:moveTo>
                    <a:pt x="0" y="0"/>
                  </a:moveTo>
                  <a:lnTo>
                    <a:pt x="6571378" y="0"/>
                  </a:lnTo>
                  <a:lnTo>
                    <a:pt x="6571378" y="1213962"/>
                  </a:lnTo>
                  <a:lnTo>
                    <a:pt x="0" y="1213962"/>
                  </a:lnTo>
                  <a:lnTo>
                    <a:pt x="0" y="0"/>
                  </a:lnTo>
                  <a:close/>
                </a:path>
              </a:pathLst>
            </a:custGeom>
            <a:blipFill rotWithShape="1">
              <a:blip r:embed="rId13">
                <a:alphaModFix/>
              </a:blip>
              <a:stretch>
                <a:fillRect l="-6449" r="-6449"/>
              </a:stretch>
            </a:blipFill>
            <a:ln>
              <a:noFill/>
            </a:ln>
          </p:spPr>
          <p:txBody>
            <a:bodyPr/>
            <a:lstStyle/>
            <a:p>
              <a:endParaRPr lang="en-US"/>
            </a:p>
          </p:txBody>
        </p:sp>
        <p:sp>
          <p:nvSpPr>
            <p:cNvPr id="184" name="Google Shape;184;p4"/>
            <p:cNvSpPr txBox="1"/>
            <p:nvPr/>
          </p:nvSpPr>
          <p:spPr>
            <a:xfrm>
              <a:off x="121900" y="51408"/>
              <a:ext cx="6327578"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2010 US: Luật Dodd-Frank (khoáng sản vùng tranh chấp)</a:t>
              </a:r>
              <a:endParaRPr/>
            </a:p>
          </p:txBody>
        </p:sp>
      </p:grpSp>
      <p:grpSp>
        <p:nvGrpSpPr>
          <p:cNvPr id="185" name="Google Shape;185;p4"/>
          <p:cNvGrpSpPr/>
          <p:nvPr/>
        </p:nvGrpSpPr>
        <p:grpSpPr>
          <a:xfrm>
            <a:off x="5774203" y="2654820"/>
            <a:ext cx="4928535" cy="910471"/>
            <a:chOff x="0" y="0"/>
            <a:chExt cx="6571380" cy="1213962"/>
          </a:xfrm>
        </p:grpSpPr>
        <p:sp>
          <p:nvSpPr>
            <p:cNvPr id="186" name="Google Shape;186;p4"/>
            <p:cNvSpPr/>
            <p:nvPr/>
          </p:nvSpPr>
          <p:spPr>
            <a:xfrm>
              <a:off x="0" y="0"/>
              <a:ext cx="6571380" cy="1213962"/>
            </a:xfrm>
            <a:custGeom>
              <a:avLst/>
              <a:gdLst/>
              <a:ahLst/>
              <a:cxnLst/>
              <a:rect l="l" t="t" r="r" b="b"/>
              <a:pathLst>
                <a:path w="6571380" h="1213962" extrusionOk="0">
                  <a:moveTo>
                    <a:pt x="0" y="0"/>
                  </a:moveTo>
                  <a:lnTo>
                    <a:pt x="6571380" y="0"/>
                  </a:lnTo>
                  <a:lnTo>
                    <a:pt x="6571380" y="1213962"/>
                  </a:lnTo>
                  <a:lnTo>
                    <a:pt x="0" y="1213962"/>
                  </a:lnTo>
                  <a:lnTo>
                    <a:pt x="0" y="0"/>
                  </a:lnTo>
                  <a:close/>
                </a:path>
              </a:pathLst>
            </a:custGeom>
            <a:blipFill rotWithShape="1">
              <a:blip r:embed="rId14">
                <a:alphaModFix/>
              </a:blip>
              <a:stretch>
                <a:fillRect t="-10557" b="-10557"/>
              </a:stretch>
            </a:blipFill>
            <a:ln>
              <a:noFill/>
            </a:ln>
          </p:spPr>
          <p:txBody>
            <a:bodyPr/>
            <a:lstStyle/>
            <a:p>
              <a:endParaRPr lang="en-US"/>
            </a:p>
          </p:txBody>
        </p:sp>
        <p:sp>
          <p:nvSpPr>
            <p:cNvPr id="187" name="Google Shape;187;p4"/>
            <p:cNvSpPr txBox="1"/>
            <p:nvPr/>
          </p:nvSpPr>
          <p:spPr>
            <a:xfrm>
              <a:off x="121900" y="51408"/>
              <a:ext cx="6327580"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2019 EU: Quy định về khoáng sản vùng có tranh chấp</a:t>
              </a:r>
              <a:endParaRPr/>
            </a:p>
          </p:txBody>
        </p:sp>
      </p:grpSp>
      <p:grpSp>
        <p:nvGrpSpPr>
          <p:cNvPr id="188" name="Google Shape;188;p4"/>
          <p:cNvGrpSpPr/>
          <p:nvPr/>
        </p:nvGrpSpPr>
        <p:grpSpPr>
          <a:xfrm>
            <a:off x="401950" y="1620575"/>
            <a:ext cx="6084111" cy="1034257"/>
            <a:chOff x="0" y="0"/>
            <a:chExt cx="7256812" cy="1379009"/>
          </a:xfrm>
        </p:grpSpPr>
        <p:sp>
          <p:nvSpPr>
            <p:cNvPr id="189" name="Google Shape;189;p4"/>
            <p:cNvSpPr/>
            <p:nvPr/>
          </p:nvSpPr>
          <p:spPr>
            <a:xfrm>
              <a:off x="0" y="0"/>
              <a:ext cx="7256812" cy="1379009"/>
            </a:xfrm>
            <a:custGeom>
              <a:avLst/>
              <a:gdLst/>
              <a:ahLst/>
              <a:cxnLst/>
              <a:rect l="l" t="t" r="r" b="b"/>
              <a:pathLst>
                <a:path w="7256812" h="1379009" extrusionOk="0">
                  <a:moveTo>
                    <a:pt x="0" y="0"/>
                  </a:moveTo>
                  <a:lnTo>
                    <a:pt x="7256812" y="0"/>
                  </a:lnTo>
                  <a:lnTo>
                    <a:pt x="7256812" y="1379009"/>
                  </a:lnTo>
                  <a:lnTo>
                    <a:pt x="0" y="1379009"/>
                  </a:lnTo>
                  <a:lnTo>
                    <a:pt x="0" y="0"/>
                  </a:lnTo>
                  <a:close/>
                </a:path>
              </a:pathLst>
            </a:custGeom>
            <a:blipFill rotWithShape="1">
              <a:blip r:embed="rId15">
                <a:alphaModFix/>
              </a:blip>
              <a:stretch>
                <a:fillRect t="-10008" b="-10008"/>
              </a:stretch>
            </a:blipFill>
            <a:ln>
              <a:noFill/>
            </a:ln>
          </p:spPr>
          <p:txBody>
            <a:bodyPr/>
            <a:lstStyle/>
            <a:p>
              <a:endParaRPr lang="en-US"/>
            </a:p>
          </p:txBody>
        </p:sp>
        <p:sp>
          <p:nvSpPr>
            <p:cNvPr id="190" name="Google Shape;190;p4"/>
            <p:cNvSpPr txBox="1"/>
            <p:nvPr/>
          </p:nvSpPr>
          <p:spPr>
            <a:xfrm>
              <a:off x="121900" y="60933"/>
              <a:ext cx="7013100" cy="948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100" b="1" i="0" u="none" strike="noStrike" cap="none">
                  <a:solidFill>
                    <a:srgbClr val="FFFFFF"/>
                  </a:solidFill>
                  <a:latin typeface="Open Sans"/>
                  <a:ea typeface="Open Sans"/>
                  <a:cs typeface="Open Sans"/>
                  <a:sym typeface="Open Sans"/>
                </a:rPr>
                <a:t>2021 Na Uy: Luật Minh bạch chuỗi cung ứng (bao gồm nghĩa vụ tra soát chuỗi cung ứng)</a:t>
              </a:r>
              <a:endParaRPr/>
            </a:p>
          </p:txBody>
        </p:sp>
      </p:grpSp>
      <p:grpSp>
        <p:nvGrpSpPr>
          <p:cNvPr id="191" name="Google Shape;191;p4"/>
          <p:cNvGrpSpPr/>
          <p:nvPr/>
        </p:nvGrpSpPr>
        <p:grpSpPr>
          <a:xfrm>
            <a:off x="7024712" y="4644001"/>
            <a:ext cx="4361322" cy="910471"/>
            <a:chOff x="0" y="0"/>
            <a:chExt cx="5815096" cy="1213962"/>
          </a:xfrm>
        </p:grpSpPr>
        <p:sp>
          <p:nvSpPr>
            <p:cNvPr id="192" name="Google Shape;192;p4"/>
            <p:cNvSpPr/>
            <p:nvPr/>
          </p:nvSpPr>
          <p:spPr>
            <a:xfrm>
              <a:off x="0" y="0"/>
              <a:ext cx="5815096" cy="1213962"/>
            </a:xfrm>
            <a:custGeom>
              <a:avLst/>
              <a:gdLst/>
              <a:ahLst/>
              <a:cxnLst/>
              <a:rect l="l" t="t" r="r" b="b"/>
              <a:pathLst>
                <a:path w="5815096" h="1213962" extrusionOk="0">
                  <a:moveTo>
                    <a:pt x="0" y="0"/>
                  </a:moveTo>
                  <a:lnTo>
                    <a:pt x="5815096" y="0"/>
                  </a:lnTo>
                  <a:lnTo>
                    <a:pt x="5815096" y="1213962"/>
                  </a:lnTo>
                  <a:lnTo>
                    <a:pt x="0" y="1213962"/>
                  </a:lnTo>
                  <a:lnTo>
                    <a:pt x="0" y="0"/>
                  </a:lnTo>
                  <a:close/>
                </a:path>
              </a:pathLst>
            </a:custGeom>
            <a:blipFill rotWithShape="1">
              <a:blip r:embed="rId16">
                <a:alphaModFix/>
              </a:blip>
              <a:stretch>
                <a:fillRect l="-6822" r="-6823"/>
              </a:stretch>
            </a:blipFill>
            <a:ln>
              <a:noFill/>
            </a:ln>
          </p:spPr>
          <p:txBody>
            <a:bodyPr/>
            <a:lstStyle/>
            <a:p>
              <a:endParaRPr lang="en-US"/>
            </a:p>
          </p:txBody>
        </p:sp>
        <p:sp>
          <p:nvSpPr>
            <p:cNvPr id="193" name="Google Shape;193;p4"/>
            <p:cNvSpPr txBox="1"/>
            <p:nvPr/>
          </p:nvSpPr>
          <p:spPr>
            <a:xfrm>
              <a:off x="121900" y="51408"/>
              <a:ext cx="5571296"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2020 Nhật Bản: NAP được ban hành</a:t>
              </a:r>
              <a:endParaRPr/>
            </a:p>
          </p:txBody>
        </p:sp>
      </p:grpSp>
      <p:grpSp>
        <p:nvGrpSpPr>
          <p:cNvPr id="194" name="Google Shape;194;p4"/>
          <p:cNvGrpSpPr/>
          <p:nvPr/>
        </p:nvGrpSpPr>
        <p:grpSpPr>
          <a:xfrm>
            <a:off x="13413863" y="5992292"/>
            <a:ext cx="4458803" cy="910471"/>
            <a:chOff x="0" y="0"/>
            <a:chExt cx="5945070" cy="1213962"/>
          </a:xfrm>
        </p:grpSpPr>
        <p:sp>
          <p:nvSpPr>
            <p:cNvPr id="195" name="Google Shape;195;p4"/>
            <p:cNvSpPr/>
            <p:nvPr/>
          </p:nvSpPr>
          <p:spPr>
            <a:xfrm>
              <a:off x="0" y="0"/>
              <a:ext cx="5945070" cy="1213962"/>
            </a:xfrm>
            <a:custGeom>
              <a:avLst/>
              <a:gdLst/>
              <a:ahLst/>
              <a:cxnLst/>
              <a:rect l="l" t="t" r="r" b="b"/>
              <a:pathLst>
                <a:path w="5945070" h="1213962" extrusionOk="0">
                  <a:moveTo>
                    <a:pt x="0" y="0"/>
                  </a:moveTo>
                  <a:lnTo>
                    <a:pt x="5945070" y="0"/>
                  </a:lnTo>
                  <a:lnTo>
                    <a:pt x="5945070" y="1213962"/>
                  </a:lnTo>
                  <a:lnTo>
                    <a:pt x="0" y="1213962"/>
                  </a:lnTo>
                  <a:lnTo>
                    <a:pt x="0" y="0"/>
                  </a:lnTo>
                  <a:close/>
                </a:path>
              </a:pathLst>
            </a:custGeom>
            <a:blipFill rotWithShape="1">
              <a:blip r:embed="rId17">
                <a:alphaModFix/>
              </a:blip>
              <a:stretch>
                <a:fillRect l="-1945" r="-1946"/>
              </a:stretch>
            </a:blipFill>
            <a:ln>
              <a:noFill/>
            </a:ln>
          </p:spPr>
          <p:txBody>
            <a:bodyPr/>
            <a:lstStyle/>
            <a:p>
              <a:endParaRPr lang="en-US"/>
            </a:p>
          </p:txBody>
        </p:sp>
        <p:sp>
          <p:nvSpPr>
            <p:cNvPr id="196" name="Google Shape;196;p4"/>
            <p:cNvSpPr txBox="1"/>
            <p:nvPr/>
          </p:nvSpPr>
          <p:spPr>
            <a:xfrm>
              <a:off x="121900" y="51408"/>
              <a:ext cx="5701270"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2015 Columbia NAP được ban hành</a:t>
              </a:r>
              <a:endParaRPr/>
            </a:p>
          </p:txBody>
        </p:sp>
      </p:grpSp>
      <p:grpSp>
        <p:nvGrpSpPr>
          <p:cNvPr id="197" name="Google Shape;197;p4"/>
          <p:cNvGrpSpPr/>
          <p:nvPr/>
        </p:nvGrpSpPr>
        <p:grpSpPr>
          <a:xfrm>
            <a:off x="13437415" y="7175969"/>
            <a:ext cx="4105537" cy="910471"/>
            <a:chOff x="0" y="0"/>
            <a:chExt cx="5474050" cy="1213962"/>
          </a:xfrm>
        </p:grpSpPr>
        <p:sp>
          <p:nvSpPr>
            <p:cNvPr id="198" name="Google Shape;198;p4"/>
            <p:cNvSpPr/>
            <p:nvPr/>
          </p:nvSpPr>
          <p:spPr>
            <a:xfrm>
              <a:off x="0" y="0"/>
              <a:ext cx="5474050" cy="1213962"/>
            </a:xfrm>
            <a:custGeom>
              <a:avLst/>
              <a:gdLst/>
              <a:ahLst/>
              <a:cxnLst/>
              <a:rect l="l" t="t" r="r" b="b"/>
              <a:pathLst>
                <a:path w="5474050" h="1213962" extrusionOk="0">
                  <a:moveTo>
                    <a:pt x="0" y="0"/>
                  </a:moveTo>
                  <a:lnTo>
                    <a:pt x="5474050" y="0"/>
                  </a:lnTo>
                  <a:lnTo>
                    <a:pt x="5474050" y="1213962"/>
                  </a:lnTo>
                  <a:lnTo>
                    <a:pt x="0" y="1213962"/>
                  </a:lnTo>
                  <a:lnTo>
                    <a:pt x="0" y="0"/>
                  </a:lnTo>
                  <a:close/>
                </a:path>
              </a:pathLst>
            </a:custGeom>
            <a:blipFill rotWithShape="1">
              <a:blip r:embed="rId18">
                <a:alphaModFix/>
              </a:blip>
              <a:stretch>
                <a:fillRect t="-4709" b="-4708"/>
              </a:stretch>
            </a:blipFill>
            <a:ln>
              <a:noFill/>
            </a:ln>
          </p:spPr>
          <p:txBody>
            <a:bodyPr/>
            <a:lstStyle/>
            <a:p>
              <a:endParaRPr lang="en-US"/>
            </a:p>
          </p:txBody>
        </p:sp>
        <p:sp>
          <p:nvSpPr>
            <p:cNvPr id="199" name="Google Shape;199;p4"/>
            <p:cNvSpPr txBox="1"/>
            <p:nvPr/>
          </p:nvSpPr>
          <p:spPr>
            <a:xfrm>
              <a:off x="121900" y="51408"/>
              <a:ext cx="5230250"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2017 Chile: NAP được ban hành</a:t>
              </a:r>
              <a:endParaRPr/>
            </a:p>
          </p:txBody>
        </p:sp>
      </p:grpSp>
      <p:grpSp>
        <p:nvGrpSpPr>
          <p:cNvPr id="200" name="Google Shape;200;p4"/>
          <p:cNvGrpSpPr/>
          <p:nvPr/>
        </p:nvGrpSpPr>
        <p:grpSpPr>
          <a:xfrm>
            <a:off x="391397" y="5619761"/>
            <a:ext cx="4521933" cy="1285049"/>
            <a:chOff x="0" y="0"/>
            <a:chExt cx="6029244" cy="1713398"/>
          </a:xfrm>
        </p:grpSpPr>
        <p:sp>
          <p:nvSpPr>
            <p:cNvPr id="201" name="Google Shape;201;p4"/>
            <p:cNvSpPr/>
            <p:nvPr/>
          </p:nvSpPr>
          <p:spPr>
            <a:xfrm>
              <a:off x="0" y="0"/>
              <a:ext cx="6029244" cy="1713398"/>
            </a:xfrm>
            <a:custGeom>
              <a:avLst/>
              <a:gdLst/>
              <a:ahLst/>
              <a:cxnLst/>
              <a:rect l="l" t="t" r="r" b="b"/>
              <a:pathLst>
                <a:path w="6029244" h="1713398" extrusionOk="0">
                  <a:moveTo>
                    <a:pt x="0" y="0"/>
                  </a:moveTo>
                  <a:lnTo>
                    <a:pt x="6029244" y="0"/>
                  </a:lnTo>
                  <a:lnTo>
                    <a:pt x="6029244" y="1713398"/>
                  </a:lnTo>
                  <a:lnTo>
                    <a:pt x="0" y="1713398"/>
                  </a:lnTo>
                  <a:lnTo>
                    <a:pt x="0" y="0"/>
                  </a:lnTo>
                  <a:close/>
                </a:path>
              </a:pathLst>
            </a:custGeom>
            <a:blipFill rotWithShape="1">
              <a:blip r:embed="rId19">
                <a:alphaModFix/>
              </a:blip>
              <a:stretch>
                <a:fillRect t="-2695" b="-2695"/>
              </a:stretch>
            </a:blipFill>
            <a:ln>
              <a:noFill/>
            </a:ln>
          </p:spPr>
          <p:txBody>
            <a:bodyPr/>
            <a:lstStyle/>
            <a:p>
              <a:endParaRPr lang="en-US"/>
            </a:p>
          </p:txBody>
        </p:sp>
        <p:sp>
          <p:nvSpPr>
            <p:cNvPr id="202" name="Google Shape;202;p4"/>
            <p:cNvSpPr txBox="1"/>
            <p:nvPr/>
          </p:nvSpPr>
          <p:spPr>
            <a:xfrm>
              <a:off x="118672" y="59320"/>
              <a:ext cx="5791901" cy="1594759"/>
            </a:xfrm>
            <a:prstGeom prst="rect">
              <a:avLst/>
            </a:prstGeom>
            <a:noFill/>
            <a:ln>
              <a:noFill/>
            </a:ln>
          </p:spPr>
          <p:txBody>
            <a:bodyPr spcFirstLastPara="1" wrap="square" lIns="0" tIns="0" rIns="0" bIns="0" anchor="t" anchorCtr="0">
              <a:spAutoFit/>
            </a:bodyPr>
            <a:lstStyle/>
            <a:p>
              <a:pPr marL="0" marR="0" lvl="0" indent="0" algn="ctr" rtl="0">
                <a:lnSpc>
                  <a:spcPct val="120015"/>
                </a:lnSpc>
                <a:spcBef>
                  <a:spcPts val="0"/>
                </a:spcBef>
                <a:spcAft>
                  <a:spcPts val="0"/>
                </a:spcAft>
                <a:buNone/>
              </a:pPr>
              <a:r>
                <a:rPr lang="en-US" sz="2628" b="1" i="0" u="none" strike="noStrike" cap="none">
                  <a:solidFill>
                    <a:srgbClr val="FFFFFF"/>
                  </a:solidFill>
                  <a:latin typeface="Open Sans"/>
                  <a:ea typeface="Open Sans"/>
                  <a:cs typeface="Open Sans"/>
                  <a:sym typeface="Open Sans"/>
                </a:rPr>
                <a:t>2021 Đức: Luật về tra soát chuỗi cung ứng của doanh nghiệp </a:t>
              </a:r>
              <a:endParaRPr/>
            </a:p>
          </p:txBody>
        </p:sp>
      </p:grpSp>
      <p:grpSp>
        <p:nvGrpSpPr>
          <p:cNvPr id="203" name="Google Shape;203;p4"/>
          <p:cNvGrpSpPr/>
          <p:nvPr/>
        </p:nvGrpSpPr>
        <p:grpSpPr>
          <a:xfrm>
            <a:off x="6799892" y="1565948"/>
            <a:ext cx="7215742" cy="910471"/>
            <a:chOff x="0" y="0"/>
            <a:chExt cx="9620990" cy="1213962"/>
          </a:xfrm>
        </p:grpSpPr>
        <p:sp>
          <p:nvSpPr>
            <p:cNvPr id="204" name="Google Shape;204;p4"/>
            <p:cNvSpPr/>
            <p:nvPr/>
          </p:nvSpPr>
          <p:spPr>
            <a:xfrm>
              <a:off x="0" y="0"/>
              <a:ext cx="9620990" cy="1213962"/>
            </a:xfrm>
            <a:custGeom>
              <a:avLst/>
              <a:gdLst/>
              <a:ahLst/>
              <a:cxnLst/>
              <a:rect l="l" t="t" r="r" b="b"/>
              <a:pathLst>
                <a:path w="9620990" h="1213962" extrusionOk="0">
                  <a:moveTo>
                    <a:pt x="0" y="0"/>
                  </a:moveTo>
                  <a:lnTo>
                    <a:pt x="9620990" y="0"/>
                  </a:lnTo>
                  <a:lnTo>
                    <a:pt x="9620990" y="1213962"/>
                  </a:lnTo>
                  <a:lnTo>
                    <a:pt x="0" y="1213962"/>
                  </a:lnTo>
                  <a:lnTo>
                    <a:pt x="0" y="0"/>
                  </a:lnTo>
                  <a:close/>
                </a:path>
              </a:pathLst>
            </a:custGeom>
            <a:blipFill rotWithShape="1">
              <a:blip r:embed="rId20">
                <a:alphaModFix/>
              </a:blip>
              <a:stretch>
                <a:fillRect l="-2869" r="-2869"/>
              </a:stretch>
            </a:blipFill>
            <a:ln>
              <a:noFill/>
            </a:ln>
          </p:spPr>
          <p:txBody>
            <a:bodyPr/>
            <a:lstStyle/>
            <a:p>
              <a:endParaRPr lang="en-US"/>
            </a:p>
          </p:txBody>
        </p:sp>
        <p:sp>
          <p:nvSpPr>
            <p:cNvPr id="205" name="Google Shape;205;p4"/>
            <p:cNvSpPr txBox="1"/>
            <p:nvPr/>
          </p:nvSpPr>
          <p:spPr>
            <a:xfrm>
              <a:off x="121900" y="51408"/>
              <a:ext cx="9377190"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2023 EU: Chỉ thị về tra soát phát triển bền vững của doanh nghiệp (dự thảo)</a:t>
              </a:r>
              <a:endParaRPr/>
            </a:p>
          </p:txBody>
        </p:sp>
      </p:grpSp>
      <p:grpSp>
        <p:nvGrpSpPr>
          <p:cNvPr id="206" name="Google Shape;206;p4"/>
          <p:cNvGrpSpPr/>
          <p:nvPr/>
        </p:nvGrpSpPr>
        <p:grpSpPr>
          <a:xfrm>
            <a:off x="8849927" y="6506120"/>
            <a:ext cx="3749720" cy="910471"/>
            <a:chOff x="0" y="0"/>
            <a:chExt cx="4999626" cy="1213962"/>
          </a:xfrm>
        </p:grpSpPr>
        <p:sp>
          <p:nvSpPr>
            <p:cNvPr id="207" name="Google Shape;207;p4"/>
            <p:cNvSpPr/>
            <p:nvPr/>
          </p:nvSpPr>
          <p:spPr>
            <a:xfrm>
              <a:off x="0" y="0"/>
              <a:ext cx="4999626" cy="1213962"/>
            </a:xfrm>
            <a:custGeom>
              <a:avLst/>
              <a:gdLst/>
              <a:ahLst/>
              <a:cxnLst/>
              <a:rect l="l" t="t" r="r" b="b"/>
              <a:pathLst>
                <a:path w="4999626" h="1213962" extrusionOk="0">
                  <a:moveTo>
                    <a:pt x="0" y="0"/>
                  </a:moveTo>
                  <a:lnTo>
                    <a:pt x="4999626" y="0"/>
                  </a:lnTo>
                  <a:lnTo>
                    <a:pt x="4999626" y="1213962"/>
                  </a:lnTo>
                  <a:lnTo>
                    <a:pt x="0" y="1213962"/>
                  </a:lnTo>
                  <a:lnTo>
                    <a:pt x="0" y="0"/>
                  </a:lnTo>
                  <a:close/>
                </a:path>
              </a:pathLst>
            </a:custGeom>
            <a:blipFill rotWithShape="1">
              <a:blip r:embed="rId21">
                <a:alphaModFix/>
              </a:blip>
              <a:stretch>
                <a:fillRect l="-1945" r="-1946"/>
              </a:stretch>
            </a:blipFill>
            <a:ln>
              <a:noFill/>
            </a:ln>
          </p:spPr>
          <p:txBody>
            <a:bodyPr/>
            <a:lstStyle/>
            <a:p>
              <a:endParaRPr lang="en-US"/>
            </a:p>
          </p:txBody>
        </p:sp>
        <p:sp>
          <p:nvSpPr>
            <p:cNvPr id="208" name="Google Shape;208;p4"/>
            <p:cNvSpPr txBox="1"/>
            <p:nvPr/>
          </p:nvSpPr>
          <p:spPr>
            <a:xfrm>
              <a:off x="121900" y="51408"/>
              <a:ext cx="4755826" cy="110162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2023 Việt Nam: NAP được ban hành</a:t>
              </a:r>
              <a:endParaRPr/>
            </a:p>
          </p:txBody>
        </p:sp>
      </p:grpSp>
      <p:grpSp>
        <p:nvGrpSpPr>
          <p:cNvPr id="209" name="Google Shape;209;p4"/>
          <p:cNvGrpSpPr/>
          <p:nvPr/>
        </p:nvGrpSpPr>
        <p:grpSpPr>
          <a:xfrm>
            <a:off x="9201150" y="9710120"/>
            <a:ext cx="9144025" cy="576880"/>
            <a:chOff x="0" y="-9525"/>
            <a:chExt cx="21473371" cy="1354717"/>
          </a:xfrm>
        </p:grpSpPr>
        <p:sp>
          <p:nvSpPr>
            <p:cNvPr id="210" name="Google Shape;210;p4"/>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211" name="Google Shape;211;p4"/>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212" name="Google Shape;212;p4"/>
          <p:cNvGrpSpPr/>
          <p:nvPr/>
        </p:nvGrpSpPr>
        <p:grpSpPr>
          <a:xfrm>
            <a:off x="57150" y="9706767"/>
            <a:ext cx="9144025" cy="580233"/>
            <a:chOff x="0" y="-9525"/>
            <a:chExt cx="21473371" cy="1362590"/>
          </a:xfrm>
        </p:grpSpPr>
        <p:sp>
          <p:nvSpPr>
            <p:cNvPr id="213" name="Google Shape;213;p4"/>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214" name="Google Shape;214;p4"/>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215" name="Google Shape;215;p4"/>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22">
              <a:alphaModFix/>
            </a:blip>
            <a:stretch>
              <a:fillRect r="-113"/>
            </a:stretch>
          </a:blipFill>
          <a:ln>
            <a:noFill/>
          </a:ln>
        </p:spPr>
        <p:txBody>
          <a:bodyPr/>
          <a:lstStyle/>
          <a:p>
            <a:endParaRPr lang="en-US"/>
          </a:p>
        </p:txBody>
      </p:sp>
      <p:sp>
        <p:nvSpPr>
          <p:cNvPr id="216" name="Google Shape;216;p4"/>
          <p:cNvSpPr/>
          <p:nvPr/>
        </p:nvSpPr>
        <p:spPr>
          <a:xfrm>
            <a:off x="7024712" y="3666854"/>
            <a:ext cx="3749720" cy="910471"/>
          </a:xfrm>
          <a:custGeom>
            <a:avLst/>
            <a:gdLst/>
            <a:ahLst/>
            <a:cxnLst/>
            <a:rect l="l" t="t" r="r" b="b"/>
            <a:pathLst>
              <a:path w="3749720" h="910471" extrusionOk="0">
                <a:moveTo>
                  <a:pt x="0" y="0"/>
                </a:moveTo>
                <a:lnTo>
                  <a:pt x="3749720" y="0"/>
                </a:lnTo>
                <a:lnTo>
                  <a:pt x="3749720" y="910472"/>
                </a:lnTo>
                <a:lnTo>
                  <a:pt x="0" y="910472"/>
                </a:lnTo>
                <a:lnTo>
                  <a:pt x="0" y="0"/>
                </a:lnTo>
                <a:close/>
              </a:path>
            </a:pathLst>
          </a:custGeom>
          <a:blipFill rotWithShape="1">
            <a:blip r:embed="rId21">
              <a:alphaModFix/>
            </a:blip>
            <a:stretch>
              <a:fillRect l="-1945" r="-1946"/>
            </a:stretch>
          </a:blipFill>
          <a:ln>
            <a:noFill/>
          </a:ln>
        </p:spPr>
        <p:txBody>
          <a:bodyPr/>
          <a:lstStyle/>
          <a:p>
            <a:endParaRPr lang="en-US"/>
          </a:p>
        </p:txBody>
      </p:sp>
      <p:sp>
        <p:nvSpPr>
          <p:cNvPr id="217" name="Google Shape;217;p4"/>
          <p:cNvSpPr txBox="1"/>
          <p:nvPr/>
        </p:nvSpPr>
        <p:spPr>
          <a:xfrm>
            <a:off x="7024712" y="3703029"/>
            <a:ext cx="3893444" cy="828596"/>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2700" b="1" i="0" u="none" strike="noStrike" cap="none">
                <a:solidFill>
                  <a:srgbClr val="FFFFFF"/>
                </a:solidFill>
                <a:latin typeface="Open Sans"/>
                <a:ea typeface="Open Sans"/>
                <a:cs typeface="Open Sans"/>
                <a:sym typeface="Open Sans"/>
              </a:rPr>
              <a:t>2023 Mông Cổ: NAP được ban hành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p:nvPr/>
        </p:nvSpPr>
        <p:spPr>
          <a:xfrm>
            <a:off x="1075946" y="681926"/>
            <a:ext cx="16038688" cy="785903"/>
          </a:xfrm>
          <a:prstGeom prst="rect">
            <a:avLst/>
          </a:prstGeom>
          <a:noFill/>
          <a:ln>
            <a:noFill/>
          </a:ln>
        </p:spPr>
        <p:txBody>
          <a:bodyPr spcFirstLastPara="1" wrap="square" lIns="0" tIns="0" rIns="0" bIns="0" anchor="t" anchorCtr="0">
            <a:spAutoFit/>
          </a:bodyPr>
          <a:lstStyle/>
          <a:p>
            <a:pPr marL="0" marR="0" lvl="0" indent="0" algn="l" rtl="0">
              <a:lnSpc>
                <a:spcPct val="119996"/>
              </a:lnSpc>
              <a:spcBef>
                <a:spcPts val="0"/>
              </a:spcBef>
              <a:spcAft>
                <a:spcPts val="0"/>
              </a:spcAft>
              <a:buNone/>
            </a:pPr>
            <a:r>
              <a:rPr lang="en-US" sz="5021" b="0" i="0" u="none" strike="noStrike" cap="none">
                <a:solidFill>
                  <a:srgbClr val="193C6A"/>
                </a:solidFill>
                <a:latin typeface="Arial"/>
                <a:ea typeface="Arial"/>
                <a:cs typeface="Arial"/>
                <a:sym typeface="Arial"/>
              </a:rPr>
              <a:t>Các luật về HRDD và kỳ vọng từ những nền kinh tế lớn</a:t>
            </a:r>
            <a:endParaRPr/>
          </a:p>
        </p:txBody>
      </p:sp>
      <p:sp>
        <p:nvSpPr>
          <p:cNvPr id="227" name="Google Shape;227;p5"/>
          <p:cNvSpPr/>
          <p:nvPr/>
        </p:nvSpPr>
        <p:spPr>
          <a:xfrm>
            <a:off x="1025266" y="2138677"/>
            <a:ext cx="16136614" cy="929704"/>
          </a:xfrm>
          <a:custGeom>
            <a:avLst/>
            <a:gdLst/>
            <a:ahLst/>
            <a:cxnLst/>
            <a:rect l="l" t="t" r="r" b="b"/>
            <a:pathLst>
              <a:path w="24384000" h="1404874" extrusionOk="0">
                <a:moveTo>
                  <a:pt x="0" y="0"/>
                </a:moveTo>
                <a:lnTo>
                  <a:pt x="24384000" y="0"/>
                </a:lnTo>
                <a:lnTo>
                  <a:pt x="24384000" y="1404874"/>
                </a:lnTo>
                <a:lnTo>
                  <a:pt x="0" y="1404874"/>
                </a:lnTo>
                <a:close/>
              </a:path>
            </a:pathLst>
          </a:custGeom>
          <a:solidFill>
            <a:srgbClr val="65C2EF"/>
          </a:solidFill>
          <a:ln>
            <a:noFill/>
          </a:ln>
        </p:spPr>
        <p:txBody>
          <a:bodyPr/>
          <a:lstStyle/>
          <a:p>
            <a:endParaRPr lang="en-US"/>
          </a:p>
        </p:txBody>
      </p:sp>
      <p:sp>
        <p:nvSpPr>
          <p:cNvPr id="228" name="Google Shape;228;p5"/>
          <p:cNvSpPr/>
          <p:nvPr/>
        </p:nvSpPr>
        <p:spPr>
          <a:xfrm>
            <a:off x="8665147" y="2210250"/>
            <a:ext cx="1283400" cy="770039"/>
          </a:xfrm>
          <a:custGeom>
            <a:avLst/>
            <a:gdLst/>
            <a:ahLst/>
            <a:cxnLst/>
            <a:rect l="l" t="t" r="r" b="b"/>
            <a:pathLst>
              <a:path w="1283400" h="770039" extrusionOk="0">
                <a:moveTo>
                  <a:pt x="0" y="0"/>
                </a:moveTo>
                <a:lnTo>
                  <a:pt x="1283399" y="0"/>
                </a:lnTo>
                <a:lnTo>
                  <a:pt x="1283399" y="770039"/>
                </a:lnTo>
                <a:lnTo>
                  <a:pt x="0" y="770039"/>
                </a:lnTo>
                <a:lnTo>
                  <a:pt x="0" y="0"/>
                </a:lnTo>
                <a:close/>
              </a:path>
            </a:pathLst>
          </a:custGeom>
          <a:blipFill rotWithShape="1">
            <a:blip r:embed="rId3">
              <a:alphaModFix/>
            </a:blip>
            <a:stretch>
              <a:fillRect/>
            </a:stretch>
          </a:blipFill>
          <a:ln>
            <a:noFill/>
          </a:ln>
        </p:spPr>
        <p:txBody>
          <a:bodyPr/>
          <a:lstStyle/>
          <a:p>
            <a:endParaRPr lang="en-US"/>
          </a:p>
        </p:txBody>
      </p:sp>
      <p:sp>
        <p:nvSpPr>
          <p:cNvPr id="229" name="Google Shape;229;p5"/>
          <p:cNvSpPr/>
          <p:nvPr/>
        </p:nvSpPr>
        <p:spPr>
          <a:xfrm>
            <a:off x="4327150" y="2208351"/>
            <a:ext cx="1158534" cy="770952"/>
          </a:xfrm>
          <a:custGeom>
            <a:avLst/>
            <a:gdLst/>
            <a:ahLst/>
            <a:cxnLst/>
            <a:rect l="l" t="t" r="r" b="b"/>
            <a:pathLst>
              <a:path w="1158534" h="770952" extrusionOk="0">
                <a:moveTo>
                  <a:pt x="0" y="0"/>
                </a:moveTo>
                <a:lnTo>
                  <a:pt x="1158534" y="0"/>
                </a:lnTo>
                <a:lnTo>
                  <a:pt x="1158534" y="770952"/>
                </a:lnTo>
                <a:lnTo>
                  <a:pt x="0" y="770952"/>
                </a:lnTo>
                <a:lnTo>
                  <a:pt x="0" y="0"/>
                </a:lnTo>
                <a:close/>
              </a:path>
            </a:pathLst>
          </a:custGeom>
          <a:blipFill rotWithShape="1">
            <a:blip r:embed="rId4">
              <a:alphaModFix/>
            </a:blip>
            <a:stretch>
              <a:fillRect/>
            </a:stretch>
          </a:blipFill>
          <a:ln>
            <a:noFill/>
          </a:ln>
        </p:spPr>
        <p:txBody>
          <a:bodyPr/>
          <a:lstStyle/>
          <a:p>
            <a:endParaRPr lang="en-US"/>
          </a:p>
        </p:txBody>
      </p:sp>
      <p:sp>
        <p:nvSpPr>
          <p:cNvPr id="230" name="Google Shape;230;p5"/>
          <p:cNvSpPr/>
          <p:nvPr/>
        </p:nvSpPr>
        <p:spPr>
          <a:xfrm>
            <a:off x="13383580" y="2197848"/>
            <a:ext cx="1487364" cy="782440"/>
          </a:xfrm>
          <a:custGeom>
            <a:avLst/>
            <a:gdLst/>
            <a:ahLst/>
            <a:cxnLst/>
            <a:rect l="l" t="t" r="r" b="b"/>
            <a:pathLst>
              <a:path w="1487364" h="782440" extrusionOk="0">
                <a:moveTo>
                  <a:pt x="0" y="0"/>
                </a:moveTo>
                <a:lnTo>
                  <a:pt x="1487364" y="0"/>
                </a:lnTo>
                <a:lnTo>
                  <a:pt x="1487364" y="782441"/>
                </a:lnTo>
                <a:lnTo>
                  <a:pt x="0" y="782441"/>
                </a:lnTo>
                <a:lnTo>
                  <a:pt x="0" y="0"/>
                </a:lnTo>
                <a:close/>
              </a:path>
            </a:pathLst>
          </a:custGeom>
          <a:blipFill rotWithShape="1">
            <a:blip r:embed="rId5">
              <a:alphaModFix/>
            </a:blip>
            <a:stretch>
              <a:fillRect r="-5209"/>
            </a:stretch>
          </a:blipFill>
          <a:ln>
            <a:noFill/>
          </a:ln>
        </p:spPr>
        <p:txBody>
          <a:bodyPr/>
          <a:lstStyle/>
          <a:p>
            <a:endParaRPr lang="en-US"/>
          </a:p>
        </p:txBody>
      </p:sp>
      <p:sp>
        <p:nvSpPr>
          <p:cNvPr id="231" name="Google Shape;231;p5"/>
          <p:cNvSpPr txBox="1"/>
          <p:nvPr/>
        </p:nvSpPr>
        <p:spPr>
          <a:xfrm>
            <a:off x="1157575" y="3790762"/>
            <a:ext cx="1744186" cy="304734"/>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Văn bản Luật</a:t>
            </a:r>
            <a:endParaRPr/>
          </a:p>
        </p:txBody>
      </p:sp>
      <p:sp>
        <p:nvSpPr>
          <p:cNvPr id="232" name="Google Shape;232;p5"/>
          <p:cNvSpPr txBox="1"/>
          <p:nvPr/>
        </p:nvSpPr>
        <p:spPr>
          <a:xfrm>
            <a:off x="8032633" y="3587053"/>
            <a:ext cx="3694708" cy="580893"/>
          </a:xfrm>
          <a:prstGeom prst="rect">
            <a:avLst/>
          </a:prstGeom>
          <a:noFill/>
          <a:ln>
            <a:noFill/>
          </a:ln>
        </p:spPr>
        <p:txBody>
          <a:bodyPr spcFirstLastPara="1" wrap="square" lIns="0" tIns="0" rIns="0" bIns="0" anchor="t" anchorCtr="0">
            <a:spAutoFit/>
          </a:bodyPr>
          <a:lstStyle/>
          <a:p>
            <a:pPr marL="0" marR="0" lvl="0" indent="0" algn="ctr"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Luật về rà soát doanh nghiệp trong chuỗi cung ứng (2021)</a:t>
            </a:r>
            <a:endParaRPr/>
          </a:p>
        </p:txBody>
      </p:sp>
      <p:sp>
        <p:nvSpPr>
          <p:cNvPr id="233" name="Google Shape;233;p5"/>
          <p:cNvSpPr txBox="1"/>
          <p:nvPr/>
        </p:nvSpPr>
        <p:spPr>
          <a:xfrm>
            <a:off x="7955316" y="4910920"/>
            <a:ext cx="3849342" cy="1133210"/>
          </a:xfrm>
          <a:prstGeom prst="rect">
            <a:avLst/>
          </a:prstGeom>
          <a:noFill/>
          <a:ln>
            <a:noFill/>
          </a:ln>
        </p:spPr>
        <p:txBody>
          <a:bodyPr spcFirstLastPara="1" wrap="square" lIns="0" tIns="0" rIns="0" bIns="0" anchor="t" anchorCtr="0">
            <a:spAutoFit/>
          </a:bodyPr>
          <a:lstStyle/>
          <a:p>
            <a:pPr marL="0" marR="0" lvl="0" indent="0" algn="just"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Công ty Đức hoặc chi nhánh công ty nước ngoài đăng ký tại Đức có 3000+ lao động; mức này sẽ giảm xuống 1.000 lao động vào năm 2024</a:t>
            </a:r>
            <a:endParaRPr/>
          </a:p>
        </p:txBody>
      </p:sp>
      <p:sp>
        <p:nvSpPr>
          <p:cNvPr id="234" name="Google Shape;234;p5"/>
          <p:cNvSpPr txBox="1"/>
          <p:nvPr/>
        </p:nvSpPr>
        <p:spPr>
          <a:xfrm>
            <a:off x="1157575" y="5018420"/>
            <a:ext cx="1744186" cy="860619"/>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Quy mô doanh nghiệp bị điều chỉnh</a:t>
            </a:r>
            <a:endParaRPr/>
          </a:p>
        </p:txBody>
      </p:sp>
      <p:sp>
        <p:nvSpPr>
          <p:cNvPr id="235" name="Google Shape;235;p5"/>
          <p:cNvSpPr txBox="1"/>
          <p:nvPr/>
        </p:nvSpPr>
        <p:spPr>
          <a:xfrm>
            <a:off x="1157575" y="6973336"/>
            <a:ext cx="1744186" cy="305923"/>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Nghĩa vụ</a:t>
            </a:r>
            <a:endParaRPr/>
          </a:p>
        </p:txBody>
      </p:sp>
      <p:sp>
        <p:nvSpPr>
          <p:cNvPr id="236" name="Google Shape;236;p5"/>
          <p:cNvSpPr txBox="1"/>
          <p:nvPr/>
        </p:nvSpPr>
        <p:spPr>
          <a:xfrm>
            <a:off x="7955316" y="6629719"/>
            <a:ext cx="3161870" cy="857052"/>
          </a:xfrm>
          <a:prstGeom prst="rect">
            <a:avLst/>
          </a:prstGeom>
          <a:noFill/>
          <a:ln>
            <a:noFill/>
          </a:ln>
        </p:spPr>
        <p:txBody>
          <a:bodyPr spcFirstLastPara="1" wrap="square" lIns="0" tIns="0" rIns="0" bIns="0" anchor="t" anchorCtr="0">
            <a:spAutoFit/>
          </a:bodyPr>
          <a:lstStyle/>
          <a:p>
            <a:pPr marL="0" marR="0" lvl="0" indent="0" algn="just"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Tiến hành HRDD và báo cáo kết quả cho cơ quan có thẩm quyền ..v.v</a:t>
            </a:r>
            <a:endParaRPr/>
          </a:p>
        </p:txBody>
      </p:sp>
      <p:sp>
        <p:nvSpPr>
          <p:cNvPr id="237" name="Google Shape;237;p5"/>
          <p:cNvSpPr txBox="1"/>
          <p:nvPr/>
        </p:nvSpPr>
        <p:spPr>
          <a:xfrm>
            <a:off x="3357066" y="3706540"/>
            <a:ext cx="4257237" cy="304734"/>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Luật về trách nhiệm cẩn trọng (2017)</a:t>
            </a:r>
            <a:endParaRPr/>
          </a:p>
        </p:txBody>
      </p:sp>
      <p:sp>
        <p:nvSpPr>
          <p:cNvPr id="238" name="Google Shape;238;p5"/>
          <p:cNvSpPr txBox="1"/>
          <p:nvPr/>
        </p:nvSpPr>
        <p:spPr>
          <a:xfrm>
            <a:off x="3379986" y="4857407"/>
            <a:ext cx="4211397" cy="1692265"/>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Có lực lượng lao động trong nước 5000+ ((công ty và công ty con ở Pháp) hoặc lực lượng lao động toàn cầu 10,000+ (công ty và các công ty con cả ở Pháp và nước ngoài)</a:t>
            </a:r>
            <a:endParaRPr/>
          </a:p>
          <a:p>
            <a:pPr marL="0" marR="0" lvl="0" indent="0" algn="l" rtl="0">
              <a:lnSpc>
                <a:spcPct val="120032"/>
              </a:lnSpc>
              <a:spcBef>
                <a:spcPts val="0"/>
              </a:spcBef>
              <a:spcAft>
                <a:spcPts val="0"/>
              </a:spcAft>
              <a:buNone/>
            </a:pPr>
            <a:endParaRPr sz="1852" b="0" i="0" u="none" strike="noStrike" cap="none">
              <a:solidFill>
                <a:srgbClr val="193C6A"/>
              </a:solidFill>
              <a:latin typeface="Arial"/>
              <a:ea typeface="Arial"/>
              <a:cs typeface="Arial"/>
              <a:sym typeface="Arial"/>
            </a:endParaRPr>
          </a:p>
        </p:txBody>
      </p:sp>
      <p:sp>
        <p:nvSpPr>
          <p:cNvPr id="239" name="Google Shape;239;p5"/>
          <p:cNvSpPr txBox="1"/>
          <p:nvPr/>
        </p:nvSpPr>
        <p:spPr>
          <a:xfrm>
            <a:off x="3379986" y="6614240"/>
            <a:ext cx="3965171" cy="1414732"/>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Xây dựng các kế hoạch rà soát và chịu trách nhiệm dân sự đối với các thiệt hại phát sinh do không thực hiện nghĩa vụ</a:t>
            </a:r>
            <a:endParaRPr/>
          </a:p>
          <a:p>
            <a:pPr marL="0" marR="0" lvl="0" indent="0" algn="l" rtl="0">
              <a:lnSpc>
                <a:spcPct val="120032"/>
              </a:lnSpc>
              <a:spcBef>
                <a:spcPts val="0"/>
              </a:spcBef>
              <a:spcAft>
                <a:spcPts val="0"/>
              </a:spcAft>
              <a:buNone/>
            </a:pPr>
            <a:endParaRPr sz="1852" b="0" i="0" u="none" strike="noStrike" cap="none">
              <a:solidFill>
                <a:srgbClr val="193C6A"/>
              </a:solidFill>
              <a:latin typeface="Arial"/>
              <a:ea typeface="Arial"/>
              <a:cs typeface="Arial"/>
              <a:sym typeface="Arial"/>
            </a:endParaRPr>
          </a:p>
        </p:txBody>
      </p:sp>
      <p:sp>
        <p:nvSpPr>
          <p:cNvPr id="240" name="Google Shape;240;p5"/>
          <p:cNvSpPr txBox="1"/>
          <p:nvPr/>
        </p:nvSpPr>
        <p:spPr>
          <a:xfrm>
            <a:off x="12846606" y="3587053"/>
            <a:ext cx="3519365" cy="580893"/>
          </a:xfrm>
          <a:prstGeom prst="rect">
            <a:avLst/>
          </a:prstGeom>
          <a:noFill/>
          <a:ln>
            <a:noFill/>
          </a:ln>
        </p:spPr>
        <p:txBody>
          <a:bodyPr spcFirstLastPara="1" wrap="square" lIns="0" tIns="0" rIns="0" bIns="0" anchor="t" anchorCtr="0">
            <a:spAutoFit/>
          </a:bodyPr>
          <a:lstStyle/>
          <a:p>
            <a:pPr marL="0" marR="0" lvl="0" indent="0" algn="ctr"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Luật chống nô lệ hiện đại (2015)</a:t>
            </a:r>
            <a:endParaRPr/>
          </a:p>
        </p:txBody>
      </p:sp>
      <p:sp>
        <p:nvSpPr>
          <p:cNvPr id="241" name="Google Shape;241;p5"/>
          <p:cNvSpPr txBox="1"/>
          <p:nvPr/>
        </p:nvSpPr>
        <p:spPr>
          <a:xfrm>
            <a:off x="12291172" y="8061297"/>
            <a:ext cx="4630232" cy="1137500"/>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Có hiệu lực từ 2015; Các tổ chức XHDS, doanh nghiệp và nhà đầu tư đang kêu gọi chính phủ ban hành luật về HRDD</a:t>
            </a:r>
            <a:endParaRPr/>
          </a:p>
          <a:p>
            <a:pPr marL="0" marR="0" lvl="0" indent="0" algn="l" rtl="0">
              <a:lnSpc>
                <a:spcPct val="120032"/>
              </a:lnSpc>
              <a:spcBef>
                <a:spcPts val="0"/>
              </a:spcBef>
              <a:spcAft>
                <a:spcPts val="0"/>
              </a:spcAft>
              <a:buNone/>
            </a:pPr>
            <a:endParaRPr sz="1852" b="0" i="0" u="none" strike="noStrike" cap="none">
              <a:solidFill>
                <a:srgbClr val="193C6A"/>
              </a:solidFill>
              <a:latin typeface="Arial"/>
              <a:ea typeface="Arial"/>
              <a:cs typeface="Arial"/>
              <a:sym typeface="Arial"/>
            </a:endParaRPr>
          </a:p>
        </p:txBody>
      </p:sp>
      <p:sp>
        <p:nvSpPr>
          <p:cNvPr id="242" name="Google Shape;242;p5"/>
          <p:cNvSpPr txBox="1"/>
          <p:nvPr/>
        </p:nvSpPr>
        <p:spPr>
          <a:xfrm>
            <a:off x="12324256" y="5047390"/>
            <a:ext cx="3560902" cy="860269"/>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Các công ty có hoạt động kinh doanh tại UK và có doanh số toàn cầu từ 36 triệu £ một năm</a:t>
            </a:r>
            <a:endParaRPr/>
          </a:p>
        </p:txBody>
      </p:sp>
      <p:sp>
        <p:nvSpPr>
          <p:cNvPr id="243" name="Google Shape;243;p5"/>
          <p:cNvSpPr txBox="1"/>
          <p:nvPr/>
        </p:nvSpPr>
        <p:spPr>
          <a:xfrm>
            <a:off x="12324256" y="6629719"/>
            <a:ext cx="4564065" cy="1137702"/>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HRDD (hành động để xác định, phòng ngừa và giảm thiểu nô lệ hiện đại trong hoạt động và chuỗi cung ứng); công bố bản bố cáo hàng năm về nô lệ mới</a:t>
            </a:r>
            <a:endParaRPr/>
          </a:p>
        </p:txBody>
      </p:sp>
      <p:sp>
        <p:nvSpPr>
          <p:cNvPr id="244" name="Google Shape;244;p5"/>
          <p:cNvSpPr txBox="1"/>
          <p:nvPr/>
        </p:nvSpPr>
        <p:spPr>
          <a:xfrm>
            <a:off x="1176247" y="8229988"/>
            <a:ext cx="1744186" cy="305923"/>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Trạng thái</a:t>
            </a:r>
            <a:endParaRPr/>
          </a:p>
        </p:txBody>
      </p:sp>
      <p:sp>
        <p:nvSpPr>
          <p:cNvPr id="245" name="Google Shape;245;p5"/>
          <p:cNvSpPr txBox="1"/>
          <p:nvPr/>
        </p:nvSpPr>
        <p:spPr>
          <a:xfrm>
            <a:off x="8032630" y="8191535"/>
            <a:ext cx="3161870" cy="304800"/>
          </a:xfrm>
          <a:prstGeom prst="rect">
            <a:avLst/>
          </a:prstGeom>
          <a:noFill/>
          <a:ln>
            <a:noFill/>
          </a:ln>
        </p:spPr>
        <p:txBody>
          <a:bodyPr spcFirstLastPara="1" wrap="square" lIns="0" tIns="0" rIns="0" bIns="0" anchor="t" anchorCtr="0">
            <a:spAutoFit/>
          </a:bodyPr>
          <a:lstStyle/>
          <a:p>
            <a:pPr marL="0" marR="0" lvl="0" indent="0" algn="just"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Có hiệu lực vào 1/2023</a:t>
            </a:r>
            <a:endParaRPr/>
          </a:p>
        </p:txBody>
      </p:sp>
      <p:sp>
        <p:nvSpPr>
          <p:cNvPr id="246" name="Google Shape;246;p5"/>
          <p:cNvSpPr txBox="1"/>
          <p:nvPr/>
        </p:nvSpPr>
        <p:spPr>
          <a:xfrm>
            <a:off x="3402237" y="8229988"/>
            <a:ext cx="3161870" cy="305923"/>
          </a:xfrm>
          <a:prstGeom prst="rect">
            <a:avLst/>
          </a:prstGeom>
          <a:noFill/>
          <a:ln>
            <a:noFill/>
          </a:ln>
        </p:spPr>
        <p:txBody>
          <a:bodyPr spcFirstLastPara="1" wrap="square" lIns="0" tIns="0" rIns="0" bIns="0" anchor="t" anchorCtr="0">
            <a:spAutoFit/>
          </a:bodyPr>
          <a:lstStyle/>
          <a:p>
            <a:pPr marL="0" marR="0" lvl="0" indent="0" algn="l" rtl="0">
              <a:lnSpc>
                <a:spcPct val="120032"/>
              </a:lnSpc>
              <a:spcBef>
                <a:spcPts val="0"/>
              </a:spcBef>
              <a:spcAft>
                <a:spcPts val="0"/>
              </a:spcAft>
              <a:buNone/>
            </a:pPr>
            <a:r>
              <a:rPr lang="en-US" sz="1852" b="0" i="0" u="none" strike="noStrike" cap="none">
                <a:solidFill>
                  <a:srgbClr val="193C6A"/>
                </a:solidFill>
                <a:latin typeface="Arial"/>
                <a:ea typeface="Arial"/>
                <a:cs typeface="Arial"/>
                <a:sym typeface="Arial"/>
              </a:rPr>
              <a:t>Đang được thực thi</a:t>
            </a:r>
            <a:endParaRPr/>
          </a:p>
        </p:txBody>
      </p:sp>
      <p:grpSp>
        <p:nvGrpSpPr>
          <p:cNvPr id="247" name="Google Shape;247;p5"/>
          <p:cNvGrpSpPr/>
          <p:nvPr/>
        </p:nvGrpSpPr>
        <p:grpSpPr>
          <a:xfrm>
            <a:off x="9201150" y="9710120"/>
            <a:ext cx="9144025" cy="576880"/>
            <a:chOff x="0" y="-9525"/>
            <a:chExt cx="21473371" cy="1354717"/>
          </a:xfrm>
        </p:grpSpPr>
        <p:sp>
          <p:nvSpPr>
            <p:cNvPr id="248" name="Google Shape;248;p5"/>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249" name="Google Shape;249;p5"/>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250" name="Google Shape;250;p5"/>
          <p:cNvGrpSpPr/>
          <p:nvPr/>
        </p:nvGrpSpPr>
        <p:grpSpPr>
          <a:xfrm>
            <a:off x="57150" y="9706767"/>
            <a:ext cx="9144025" cy="580233"/>
            <a:chOff x="0" y="-9525"/>
            <a:chExt cx="21473371" cy="1362590"/>
          </a:xfrm>
        </p:grpSpPr>
        <p:sp>
          <p:nvSpPr>
            <p:cNvPr id="251" name="Google Shape;251;p5"/>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252" name="Google Shape;252;p5"/>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cxnSp>
        <p:nvCxnSpPr>
          <p:cNvPr id="253" name="Google Shape;253;p5"/>
          <p:cNvCxnSpPr/>
          <p:nvPr/>
        </p:nvCxnSpPr>
        <p:spPr>
          <a:xfrm>
            <a:off x="3016350" y="3068365"/>
            <a:ext cx="18671" cy="6189841"/>
          </a:xfrm>
          <a:prstGeom prst="straightConnector1">
            <a:avLst/>
          </a:prstGeom>
          <a:noFill/>
          <a:ln w="28575" cap="flat" cmpd="sng">
            <a:solidFill>
              <a:srgbClr val="00A7E2"/>
            </a:solidFill>
            <a:prstDash val="solid"/>
            <a:round/>
            <a:headEnd type="none" w="sm" len="sm"/>
            <a:tailEnd type="none" w="sm" len="sm"/>
          </a:ln>
        </p:spPr>
      </p:cxnSp>
      <p:cxnSp>
        <p:nvCxnSpPr>
          <p:cNvPr id="254" name="Google Shape;254;p5"/>
          <p:cNvCxnSpPr/>
          <p:nvPr/>
        </p:nvCxnSpPr>
        <p:spPr>
          <a:xfrm>
            <a:off x="7673769" y="3068416"/>
            <a:ext cx="63105" cy="6189833"/>
          </a:xfrm>
          <a:prstGeom prst="straightConnector1">
            <a:avLst/>
          </a:prstGeom>
          <a:noFill/>
          <a:ln w="28575" cap="flat" cmpd="sng">
            <a:solidFill>
              <a:srgbClr val="00A7E2"/>
            </a:solidFill>
            <a:prstDash val="solid"/>
            <a:round/>
            <a:headEnd type="none" w="sm" len="sm"/>
            <a:tailEnd type="none" w="sm" len="sm"/>
          </a:ln>
        </p:spPr>
      </p:cxnSp>
      <p:cxnSp>
        <p:nvCxnSpPr>
          <p:cNvPr id="255" name="Google Shape;255;p5"/>
          <p:cNvCxnSpPr/>
          <p:nvPr/>
        </p:nvCxnSpPr>
        <p:spPr>
          <a:xfrm flipH="1">
            <a:off x="12066846" y="3068416"/>
            <a:ext cx="16809" cy="6189979"/>
          </a:xfrm>
          <a:prstGeom prst="straightConnector1">
            <a:avLst/>
          </a:prstGeom>
          <a:noFill/>
          <a:ln w="28575" cap="flat" cmpd="sng">
            <a:solidFill>
              <a:srgbClr val="00A7E2"/>
            </a:solidFill>
            <a:prstDash val="solid"/>
            <a:round/>
            <a:headEnd type="none" w="sm" len="sm"/>
            <a:tailEnd type="none" w="sm" len="sm"/>
          </a:ln>
        </p:spPr>
      </p:cxnSp>
      <p:cxnSp>
        <p:nvCxnSpPr>
          <p:cNvPr id="256" name="Google Shape;256;p5"/>
          <p:cNvCxnSpPr/>
          <p:nvPr/>
        </p:nvCxnSpPr>
        <p:spPr>
          <a:xfrm>
            <a:off x="1028700" y="4694966"/>
            <a:ext cx="16133180" cy="0"/>
          </a:xfrm>
          <a:prstGeom prst="straightConnector1">
            <a:avLst/>
          </a:prstGeom>
          <a:noFill/>
          <a:ln w="28575" cap="flat" cmpd="sng">
            <a:solidFill>
              <a:srgbClr val="00A7E2"/>
            </a:solidFill>
            <a:prstDash val="solid"/>
            <a:round/>
            <a:headEnd type="none" w="sm" len="sm"/>
            <a:tailEnd type="none" w="sm" len="sm"/>
          </a:ln>
        </p:spPr>
      </p:cxnSp>
      <p:cxnSp>
        <p:nvCxnSpPr>
          <p:cNvPr id="257" name="Google Shape;257;p5"/>
          <p:cNvCxnSpPr/>
          <p:nvPr/>
        </p:nvCxnSpPr>
        <p:spPr>
          <a:xfrm>
            <a:off x="1052323" y="6436297"/>
            <a:ext cx="16133180" cy="0"/>
          </a:xfrm>
          <a:prstGeom prst="straightConnector1">
            <a:avLst/>
          </a:prstGeom>
          <a:noFill/>
          <a:ln w="28575" cap="flat" cmpd="sng">
            <a:solidFill>
              <a:srgbClr val="00A7E2"/>
            </a:solidFill>
            <a:prstDash val="solid"/>
            <a:round/>
            <a:headEnd type="none" w="sm" len="sm"/>
            <a:tailEnd type="none" w="sm" len="sm"/>
          </a:ln>
        </p:spPr>
      </p:cxnSp>
      <p:cxnSp>
        <p:nvCxnSpPr>
          <p:cNvPr id="258" name="Google Shape;258;p5"/>
          <p:cNvCxnSpPr/>
          <p:nvPr/>
        </p:nvCxnSpPr>
        <p:spPr>
          <a:xfrm>
            <a:off x="1075693" y="7958258"/>
            <a:ext cx="16136614" cy="0"/>
          </a:xfrm>
          <a:prstGeom prst="straightConnector1">
            <a:avLst/>
          </a:prstGeom>
          <a:noFill/>
          <a:ln w="28575" cap="flat" cmpd="sng">
            <a:solidFill>
              <a:srgbClr val="00A7E2"/>
            </a:solidFill>
            <a:prstDash val="solid"/>
            <a:round/>
            <a:headEnd type="none" w="sm" len="sm"/>
            <a:tailEnd type="none" w="sm" len="sm"/>
          </a:ln>
        </p:spPr>
      </p:cxnSp>
      <p:cxnSp>
        <p:nvCxnSpPr>
          <p:cNvPr id="259" name="Google Shape;259;p5"/>
          <p:cNvCxnSpPr/>
          <p:nvPr/>
        </p:nvCxnSpPr>
        <p:spPr>
          <a:xfrm>
            <a:off x="1025266" y="9243962"/>
            <a:ext cx="16133180" cy="0"/>
          </a:xfrm>
          <a:prstGeom prst="straightConnector1">
            <a:avLst/>
          </a:prstGeom>
          <a:noFill/>
          <a:ln w="28575" cap="flat" cmpd="sng">
            <a:solidFill>
              <a:srgbClr val="00A7E2"/>
            </a:solidFill>
            <a:prstDash val="solid"/>
            <a:round/>
            <a:headEnd type="none" w="sm" len="sm"/>
            <a:tailEnd type="none" w="sm" len="sm"/>
          </a:ln>
        </p:spPr>
      </p:cxnSp>
      <p:cxnSp>
        <p:nvCxnSpPr>
          <p:cNvPr id="260" name="Google Shape;260;p5"/>
          <p:cNvCxnSpPr/>
          <p:nvPr/>
        </p:nvCxnSpPr>
        <p:spPr>
          <a:xfrm>
            <a:off x="3016350" y="3068365"/>
            <a:ext cx="18671" cy="6189841"/>
          </a:xfrm>
          <a:prstGeom prst="straightConnector1">
            <a:avLst/>
          </a:prstGeom>
          <a:noFill/>
          <a:ln w="28575" cap="flat" cmpd="sng">
            <a:solidFill>
              <a:srgbClr val="00A7E2"/>
            </a:solidFill>
            <a:prstDash val="solid"/>
            <a:round/>
            <a:headEnd type="none" w="sm" len="sm"/>
            <a:tailEnd type="none" w="sm" len="sm"/>
          </a:ln>
        </p:spPr>
      </p:cxnSp>
      <p:cxnSp>
        <p:nvCxnSpPr>
          <p:cNvPr id="261" name="Google Shape;261;p5"/>
          <p:cNvCxnSpPr/>
          <p:nvPr/>
        </p:nvCxnSpPr>
        <p:spPr>
          <a:xfrm>
            <a:off x="3016350" y="3068365"/>
            <a:ext cx="18671" cy="6189841"/>
          </a:xfrm>
          <a:prstGeom prst="straightConnector1">
            <a:avLst/>
          </a:prstGeom>
          <a:noFill/>
          <a:ln w="28575" cap="flat" cmpd="sng">
            <a:solidFill>
              <a:srgbClr val="00A7E2"/>
            </a:solidFill>
            <a:prstDash val="solid"/>
            <a:round/>
            <a:headEnd type="none" w="sm" len="sm"/>
            <a:tailEnd type="none" w="sm" len="sm"/>
          </a:ln>
        </p:spPr>
      </p:cxnSp>
      <p:cxnSp>
        <p:nvCxnSpPr>
          <p:cNvPr id="262" name="Google Shape;262;p5"/>
          <p:cNvCxnSpPr/>
          <p:nvPr/>
        </p:nvCxnSpPr>
        <p:spPr>
          <a:xfrm>
            <a:off x="17128922" y="3048156"/>
            <a:ext cx="18671" cy="6189841"/>
          </a:xfrm>
          <a:prstGeom prst="straightConnector1">
            <a:avLst/>
          </a:prstGeom>
          <a:noFill/>
          <a:ln w="28575" cap="flat" cmpd="sng">
            <a:solidFill>
              <a:srgbClr val="00A7E2"/>
            </a:solidFill>
            <a:prstDash val="solid"/>
            <a:round/>
            <a:headEnd type="none" w="sm" len="sm"/>
            <a:tailEnd type="none" w="sm" len="sm"/>
          </a:ln>
        </p:spPr>
      </p:cxnSp>
      <p:cxnSp>
        <p:nvCxnSpPr>
          <p:cNvPr id="263" name="Google Shape;263;p5"/>
          <p:cNvCxnSpPr/>
          <p:nvPr/>
        </p:nvCxnSpPr>
        <p:spPr>
          <a:xfrm>
            <a:off x="1042987" y="3082703"/>
            <a:ext cx="18671" cy="6189841"/>
          </a:xfrm>
          <a:prstGeom prst="straightConnector1">
            <a:avLst/>
          </a:prstGeom>
          <a:noFill/>
          <a:ln w="28575" cap="flat" cmpd="sng">
            <a:solidFill>
              <a:srgbClr val="00A7E2"/>
            </a:solidFill>
            <a:prstDash val="solid"/>
            <a:round/>
            <a:headEnd type="none" w="sm" len="sm"/>
            <a:tailEnd type="none" w="sm" len="sm"/>
          </a:ln>
        </p:spPr>
      </p:cxnSp>
      <p:sp>
        <p:nvSpPr>
          <p:cNvPr id="264" name="Google Shape;264;p5"/>
          <p:cNvSpPr/>
          <p:nvPr/>
        </p:nvSpPr>
        <p:spPr>
          <a:xfrm>
            <a:off x="16093557" y="206188"/>
            <a:ext cx="2042153" cy="589464"/>
          </a:xfrm>
          <a:custGeom>
            <a:avLst/>
            <a:gdLst/>
            <a:ahLst/>
            <a:cxnLst/>
            <a:rect l="l" t="t" r="r" b="b"/>
            <a:pathLst>
              <a:path w="2042153" h="589464" extrusionOk="0">
                <a:moveTo>
                  <a:pt x="0" y="0"/>
                </a:moveTo>
                <a:lnTo>
                  <a:pt x="2042154" y="0"/>
                </a:lnTo>
                <a:lnTo>
                  <a:pt x="2042154" y="589464"/>
                </a:lnTo>
                <a:lnTo>
                  <a:pt x="0" y="589464"/>
                </a:lnTo>
                <a:lnTo>
                  <a:pt x="0" y="0"/>
                </a:lnTo>
                <a:close/>
              </a:path>
            </a:pathLst>
          </a:custGeom>
          <a:blipFill rotWithShape="1">
            <a:blip r:embed="rId6">
              <a:alphaModFix/>
            </a:blip>
            <a:stretch>
              <a:fillRect r="-113"/>
            </a:stretch>
          </a:blipFill>
          <a:ln>
            <a:noFill/>
          </a:ln>
        </p:spPr>
        <p:txBody>
          <a:bodyPr/>
          <a:lstStyle/>
          <a:p>
            <a:endParaRPr lang="en-US"/>
          </a:p>
        </p:txBody>
      </p:sp>
      <p:sp>
        <p:nvSpPr>
          <p:cNvPr id="265" name="Google Shape;265;p5"/>
          <p:cNvSpPr/>
          <p:nvPr/>
        </p:nvSpPr>
        <p:spPr>
          <a:xfrm>
            <a:off x="-772126" y="681783"/>
            <a:ext cx="1658552" cy="814764"/>
          </a:xfrm>
          <a:custGeom>
            <a:avLst/>
            <a:gdLst/>
            <a:ahLst/>
            <a:cxnLst/>
            <a:rect l="l" t="t" r="r" b="b"/>
            <a:pathLst>
              <a:path w="1658552" h="814764" extrusionOk="0">
                <a:moveTo>
                  <a:pt x="0" y="0"/>
                </a:moveTo>
                <a:lnTo>
                  <a:pt x="1658552" y="0"/>
                </a:lnTo>
                <a:lnTo>
                  <a:pt x="1658552" y="814764"/>
                </a:lnTo>
                <a:lnTo>
                  <a:pt x="0" y="814764"/>
                </a:lnTo>
                <a:lnTo>
                  <a:pt x="0" y="0"/>
                </a:lnTo>
                <a:close/>
              </a:path>
            </a:pathLst>
          </a:custGeom>
          <a:blipFill rotWithShape="1">
            <a:blip r:embed="rId7">
              <a:alphaModFix/>
            </a:blip>
            <a:stretch>
              <a:fillRect/>
            </a:stretch>
          </a:blip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p6"/>
          <p:cNvGrpSpPr/>
          <p:nvPr/>
        </p:nvGrpSpPr>
        <p:grpSpPr>
          <a:xfrm>
            <a:off x="9201150" y="9710120"/>
            <a:ext cx="9144025" cy="576880"/>
            <a:chOff x="0" y="-9525"/>
            <a:chExt cx="21473371" cy="1354717"/>
          </a:xfrm>
        </p:grpSpPr>
        <p:sp>
          <p:nvSpPr>
            <p:cNvPr id="275" name="Google Shape;275;p6"/>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276" name="Google Shape;276;p6"/>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277" name="Google Shape;277;p6"/>
          <p:cNvGrpSpPr/>
          <p:nvPr/>
        </p:nvGrpSpPr>
        <p:grpSpPr>
          <a:xfrm>
            <a:off x="57150" y="9706767"/>
            <a:ext cx="9144025" cy="580233"/>
            <a:chOff x="0" y="-9525"/>
            <a:chExt cx="21473371" cy="1362590"/>
          </a:xfrm>
        </p:grpSpPr>
        <p:sp>
          <p:nvSpPr>
            <p:cNvPr id="278" name="Google Shape;278;p6"/>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279" name="Google Shape;279;p6"/>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280" name="Google Shape;280;p6"/>
          <p:cNvSpPr/>
          <p:nvPr/>
        </p:nvSpPr>
        <p:spPr>
          <a:xfrm>
            <a:off x="16093557" y="206188"/>
            <a:ext cx="2042153" cy="589464"/>
          </a:xfrm>
          <a:custGeom>
            <a:avLst/>
            <a:gdLst/>
            <a:ahLst/>
            <a:cxnLst/>
            <a:rect l="l" t="t" r="r" b="b"/>
            <a:pathLst>
              <a:path w="2042153" h="589464" extrusionOk="0">
                <a:moveTo>
                  <a:pt x="0" y="0"/>
                </a:moveTo>
                <a:lnTo>
                  <a:pt x="2042154" y="0"/>
                </a:lnTo>
                <a:lnTo>
                  <a:pt x="2042154" y="589464"/>
                </a:lnTo>
                <a:lnTo>
                  <a:pt x="0" y="589464"/>
                </a:lnTo>
                <a:lnTo>
                  <a:pt x="0" y="0"/>
                </a:lnTo>
                <a:close/>
              </a:path>
            </a:pathLst>
          </a:custGeom>
          <a:blipFill rotWithShape="1">
            <a:blip r:embed="rId3">
              <a:alphaModFix/>
            </a:blip>
            <a:stretch>
              <a:fillRect r="-113"/>
            </a:stretch>
          </a:blipFill>
          <a:ln>
            <a:noFill/>
          </a:ln>
        </p:spPr>
        <p:txBody>
          <a:bodyPr/>
          <a:lstStyle/>
          <a:p>
            <a:endParaRPr lang="en-US"/>
          </a:p>
        </p:txBody>
      </p:sp>
      <p:graphicFrame>
        <p:nvGraphicFramePr>
          <p:cNvPr id="281" name="Google Shape;281;p6"/>
          <p:cNvGraphicFramePr/>
          <p:nvPr>
            <p:extLst>
              <p:ext uri="{D42A27DB-BD31-4B8C-83A1-F6EECF244321}">
                <p14:modId xmlns:p14="http://schemas.microsoft.com/office/powerpoint/2010/main" val="3833823474"/>
              </p:ext>
            </p:extLst>
          </p:nvPr>
        </p:nvGraphicFramePr>
        <p:xfrm>
          <a:off x="528391" y="723739"/>
          <a:ext cx="16660175" cy="8915085"/>
        </p:xfrm>
        <a:graphic>
          <a:graphicData uri="http://schemas.openxmlformats.org/drawingml/2006/table">
            <a:tbl>
              <a:tblPr>
                <a:noFill/>
                <a:tableStyleId>{21CC3ED5-4C58-4A16-BEBC-1F69D2C5515C}</a:tableStyleId>
              </a:tblPr>
              <a:tblGrid>
                <a:gridCol w="1749587">
                  <a:extLst>
                    <a:ext uri="{9D8B030D-6E8A-4147-A177-3AD203B41FA5}">
                      <a16:colId xmlns:a16="http://schemas.microsoft.com/office/drawing/2014/main" val="20000"/>
                    </a:ext>
                  </a:extLst>
                </a:gridCol>
                <a:gridCol w="8309811">
                  <a:extLst>
                    <a:ext uri="{9D8B030D-6E8A-4147-A177-3AD203B41FA5}">
                      <a16:colId xmlns:a16="http://schemas.microsoft.com/office/drawing/2014/main" val="20001"/>
                    </a:ext>
                  </a:extLst>
                </a:gridCol>
                <a:gridCol w="6600777">
                  <a:extLst>
                    <a:ext uri="{9D8B030D-6E8A-4147-A177-3AD203B41FA5}">
                      <a16:colId xmlns:a16="http://schemas.microsoft.com/office/drawing/2014/main" val="20002"/>
                    </a:ext>
                  </a:extLst>
                </a:gridCol>
              </a:tblGrid>
              <a:tr h="2257541">
                <a:tc rowSpan="2">
                  <a:txBody>
                    <a:bodyPr/>
                    <a:lstStyle/>
                    <a:p>
                      <a:pPr marL="0" marR="0" lvl="0" indent="0" algn="l" rtl="0">
                        <a:lnSpc>
                          <a:spcPct val="140000"/>
                        </a:lnSpc>
                        <a:spcBef>
                          <a:spcPts val="0"/>
                        </a:spcBef>
                        <a:spcAft>
                          <a:spcPts val="0"/>
                        </a:spcAft>
                        <a:buNone/>
                      </a:pPr>
                      <a:r>
                        <a:rPr lang="en-US" sz="2000" u="none" strike="noStrike" cap="none" dirty="0" err="1">
                          <a:solidFill>
                            <a:srgbClr val="000000"/>
                          </a:solidFill>
                          <a:latin typeface="Arial"/>
                          <a:ea typeface="Arial"/>
                          <a:cs typeface="Arial"/>
                          <a:sym typeface="Arial"/>
                        </a:rPr>
                        <a:t>Phạm</a:t>
                      </a:r>
                      <a:r>
                        <a:rPr lang="en-US" sz="2000" u="none" strike="noStrike" cap="none" dirty="0">
                          <a:solidFill>
                            <a:srgbClr val="000000"/>
                          </a:solidFill>
                          <a:latin typeface="Arial"/>
                          <a:ea typeface="Arial"/>
                          <a:cs typeface="Arial"/>
                          <a:sym typeface="Arial"/>
                        </a:rPr>
                        <a:t> vi </a:t>
                      </a:r>
                      <a:r>
                        <a:rPr lang="en-US" sz="2000" u="none" strike="noStrike" cap="none" dirty="0" err="1">
                          <a:solidFill>
                            <a:srgbClr val="000000"/>
                          </a:solidFill>
                          <a:latin typeface="Arial"/>
                          <a:ea typeface="Arial"/>
                          <a:cs typeface="Arial"/>
                          <a:sym typeface="Arial"/>
                        </a:rPr>
                        <a:t>áp</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dụng</a:t>
                      </a:r>
                      <a:endParaRPr sz="2000" u="none" strike="noStrike" cap="none" dirty="0"/>
                    </a:p>
                  </a:txBody>
                  <a:tcPr marL="190500" marR="190500" marT="190500" marB="190500" anchor="ctr">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2000" u="none" strike="noStrike" cap="none" dirty="0" err="1">
                          <a:solidFill>
                            <a:srgbClr val="000000"/>
                          </a:solidFill>
                          <a:latin typeface="Arial"/>
                          <a:ea typeface="Arial"/>
                          <a:cs typeface="Arial"/>
                          <a:sym typeface="Arial"/>
                        </a:rPr>
                        <a:t>Công</a:t>
                      </a:r>
                      <a:r>
                        <a:rPr lang="en-US" sz="2000" u="none" strike="noStrike" cap="none" dirty="0">
                          <a:solidFill>
                            <a:srgbClr val="000000"/>
                          </a:solidFill>
                          <a:latin typeface="Arial"/>
                          <a:ea typeface="Arial"/>
                          <a:cs typeface="Arial"/>
                          <a:sym typeface="Arial"/>
                        </a:rPr>
                        <a:t> ty ở EU (bao </a:t>
                      </a:r>
                      <a:r>
                        <a:rPr lang="en-US" sz="2000" u="none" strike="noStrike" cap="none" dirty="0" err="1">
                          <a:solidFill>
                            <a:srgbClr val="000000"/>
                          </a:solidFill>
                          <a:latin typeface="Arial"/>
                          <a:ea typeface="Arial"/>
                          <a:cs typeface="Arial"/>
                          <a:sym typeface="Arial"/>
                        </a:rPr>
                        <a:t>gồm</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ngành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tài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chính</a:t>
                      </a:r>
                      <a:r>
                        <a:rPr lang="en-US" sz="2000" u="none" strike="noStrike" cap="none" dirty="0">
                          <a:solidFill>
                            <a:srgbClr val="000000"/>
                          </a:solidFill>
                          <a:latin typeface="Arial"/>
                          <a:ea typeface="Arial"/>
                          <a:cs typeface="Arial"/>
                          <a:sym typeface="Arial"/>
                        </a:rPr>
                        <a:t>): </a:t>
                      </a:r>
                    </a:p>
                    <a:p>
                      <a:pPr marL="342900" marR="0" lvl="0" indent="-342900" algn="l" rtl="0">
                        <a:lnSpc>
                          <a:spcPct val="140000"/>
                        </a:lnSpc>
                        <a:spcBef>
                          <a:spcPts val="0"/>
                        </a:spcBef>
                        <a:spcAft>
                          <a:spcPts val="0"/>
                        </a:spcAft>
                        <a:buFontTx/>
                        <a:buChar char="-"/>
                      </a:pPr>
                      <a:r>
                        <a:rPr lang="en-US" sz="2000" u="none" strike="noStrike" cap="none" dirty="0" err="1">
                          <a:solidFill>
                            <a:srgbClr val="000000"/>
                          </a:solidFill>
                          <a:latin typeface="Arial"/>
                          <a:ea typeface="Arial"/>
                          <a:cs typeface="Arial"/>
                          <a:sym typeface="Arial"/>
                        </a:rPr>
                        <a:t>Công</a:t>
                      </a:r>
                      <a:r>
                        <a:rPr lang="en-US" sz="2000" u="none" strike="noStrike" cap="none" dirty="0">
                          <a:solidFill>
                            <a:srgbClr val="000000"/>
                          </a:solidFill>
                          <a:latin typeface="Arial"/>
                          <a:ea typeface="Arial"/>
                          <a:cs typeface="Arial"/>
                          <a:sym typeface="Arial"/>
                        </a:rPr>
                        <a:t> ty  </a:t>
                      </a:r>
                      <a:r>
                        <a:rPr lang="en-US" sz="2000" u="none" strike="noStrike" cap="none" dirty="0" err="1">
                          <a:solidFill>
                            <a:srgbClr val="000000"/>
                          </a:solidFill>
                          <a:latin typeface="Arial"/>
                          <a:ea typeface="Arial"/>
                          <a:cs typeface="Arial"/>
                          <a:sym typeface="Arial"/>
                        </a:rPr>
                        <a:t>hoăc</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công</a:t>
                      </a:r>
                      <a:r>
                        <a:rPr lang="en-US" sz="2000" u="none" strike="noStrike" cap="none" dirty="0">
                          <a:solidFill>
                            <a:srgbClr val="000000"/>
                          </a:solidFill>
                          <a:latin typeface="Arial"/>
                          <a:ea typeface="Arial"/>
                          <a:cs typeface="Arial"/>
                          <a:sym typeface="Arial"/>
                        </a:rPr>
                        <a:t> ty </a:t>
                      </a:r>
                      <a:r>
                        <a:rPr lang="en-US" sz="2000" u="none" strike="noStrike" cap="none" dirty="0" err="1">
                          <a:solidFill>
                            <a:srgbClr val="000000"/>
                          </a:solidFill>
                          <a:latin typeface="Arial"/>
                          <a:ea typeface="Arial"/>
                          <a:cs typeface="Arial"/>
                          <a:sym typeface="Arial"/>
                        </a:rPr>
                        <a:t>mẹ</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tối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cao</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của</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tập</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đoàn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có</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từ</a:t>
                      </a:r>
                      <a:r>
                        <a:rPr lang="en-US" sz="2000" u="none" strike="noStrike" cap="none" dirty="0">
                          <a:solidFill>
                            <a:srgbClr val="000000"/>
                          </a:solidFill>
                          <a:latin typeface="Arial"/>
                          <a:ea typeface="Arial"/>
                          <a:cs typeface="Arial"/>
                          <a:sym typeface="Arial"/>
                        </a:rPr>
                        <a:t> 1000 </a:t>
                      </a:r>
                      <a:r>
                        <a:rPr lang="en-US" sz="2000" u="none" strike="noStrike" cap="none" dirty="0" err="1">
                          <a:solidFill>
                            <a:srgbClr val="000000"/>
                          </a:solidFill>
                          <a:latin typeface="Arial"/>
                          <a:ea typeface="Arial"/>
                          <a:cs typeface="Arial"/>
                          <a:sym typeface="Arial"/>
                        </a:rPr>
                        <a:t>lao</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động</a:t>
                      </a:r>
                      <a:r>
                        <a:rPr lang="en-US" sz="2000" u="none" strike="noStrike" cap="none" dirty="0">
                          <a:solidFill>
                            <a:srgbClr val="000000"/>
                          </a:solidFill>
                          <a:latin typeface="Arial"/>
                          <a:ea typeface="Arial"/>
                          <a:cs typeface="Arial"/>
                          <a:sym typeface="Arial"/>
                        </a:rPr>
                        <a:t> và </a:t>
                      </a:r>
                      <a:r>
                        <a:rPr lang="en-US" sz="2000" u="none" strike="noStrike" cap="none" dirty="0" err="1">
                          <a:solidFill>
                            <a:srgbClr val="000000"/>
                          </a:solidFill>
                          <a:latin typeface="Arial"/>
                          <a:ea typeface="Arial"/>
                          <a:cs typeface="Arial"/>
                          <a:sym typeface="Arial"/>
                        </a:rPr>
                        <a:t>có</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doanh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số</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thuần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toàn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cầu</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trên</a:t>
                      </a:r>
                      <a:r>
                        <a:rPr lang="en-US" sz="2000" u="none" strike="noStrike" cap="none" dirty="0">
                          <a:solidFill>
                            <a:srgbClr val="000000"/>
                          </a:solidFill>
                          <a:latin typeface="Arial"/>
                          <a:ea typeface="Arial"/>
                          <a:cs typeface="Arial"/>
                          <a:sym typeface="Arial"/>
                        </a:rPr>
                        <a:t> 459 </a:t>
                      </a:r>
                      <a:r>
                        <a:rPr lang="en-US" sz="2000" u="none" strike="noStrike" cap="none" dirty="0" err="1">
                          <a:solidFill>
                            <a:srgbClr val="000000"/>
                          </a:solidFill>
                          <a:latin typeface="Arial"/>
                          <a:ea typeface="Arial"/>
                          <a:cs typeface="Arial"/>
                          <a:sym typeface="Arial"/>
                        </a:rPr>
                        <a:t>triệu</a:t>
                      </a:r>
                      <a:r>
                        <a:rPr lang="en-US" sz="2000" u="none" strike="noStrike" cap="none" dirty="0">
                          <a:solidFill>
                            <a:srgbClr val="000000"/>
                          </a:solidFill>
                          <a:latin typeface="Arial"/>
                          <a:ea typeface="Arial"/>
                          <a:cs typeface="Arial"/>
                          <a:sym typeface="Arial"/>
                        </a:rPr>
                        <a:t> EUR.</a:t>
                      </a:r>
                    </a:p>
                    <a:p>
                      <a:pPr marL="342900" marR="0" lvl="0" indent="-342900" algn="l" rtl="0">
                        <a:lnSpc>
                          <a:spcPct val="140000"/>
                        </a:lnSpc>
                        <a:spcBef>
                          <a:spcPts val="0"/>
                        </a:spcBef>
                        <a:spcAft>
                          <a:spcPts val="0"/>
                        </a:spcAft>
                        <a:buFontTx/>
                        <a:buChar char="-"/>
                      </a:pPr>
                      <a:r>
                        <a:rPr lang="en-US" sz="2000" u="none" strike="noStrike" cap="none" dirty="0" err="1">
                          <a:solidFill>
                            <a:srgbClr val="000000"/>
                          </a:solidFill>
                          <a:latin typeface="Arial"/>
                          <a:cs typeface="Arial"/>
                          <a:sym typeface="Arial"/>
                        </a:rPr>
                        <a:t>Công</a:t>
                      </a:r>
                      <a:r>
                        <a:rPr lang="en-US" sz="2000" u="none" strike="noStrike" cap="none" dirty="0">
                          <a:solidFill>
                            <a:srgbClr val="000000"/>
                          </a:solidFill>
                          <a:latin typeface="Arial"/>
                          <a:cs typeface="Arial"/>
                          <a:sym typeface="Arial"/>
                        </a:rPr>
                        <a:t> ty </a:t>
                      </a:r>
                      <a:r>
                        <a:rPr lang="en-US" sz="2000" u="none" strike="noStrike" cap="none" dirty="0" err="1">
                          <a:solidFill>
                            <a:srgbClr val="000000"/>
                          </a:solidFill>
                          <a:latin typeface="Arial"/>
                          <a:cs typeface="Arial"/>
                          <a:sym typeface="Arial"/>
                        </a:rPr>
                        <a:t>nhượng</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quyền</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có</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doanh</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thu</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nhượng</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quyền</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từ</a:t>
                      </a:r>
                      <a:r>
                        <a:rPr lang="en-US" sz="2000" u="none" strike="noStrike" cap="none" dirty="0">
                          <a:solidFill>
                            <a:srgbClr val="000000"/>
                          </a:solidFill>
                          <a:latin typeface="Arial"/>
                          <a:cs typeface="Arial"/>
                          <a:sym typeface="Arial"/>
                        </a:rPr>
                        <a:t> 22,5 </a:t>
                      </a:r>
                      <a:r>
                        <a:rPr lang="en-US" sz="2000" u="none" strike="noStrike" cap="none" dirty="0" err="1">
                          <a:solidFill>
                            <a:srgbClr val="000000"/>
                          </a:solidFill>
                          <a:latin typeface="Arial"/>
                          <a:cs typeface="Arial"/>
                          <a:sym typeface="Arial"/>
                        </a:rPr>
                        <a:t>triệu</a:t>
                      </a:r>
                      <a:r>
                        <a:rPr lang="en-US" sz="2000" u="none" strike="noStrike" cap="none" dirty="0">
                          <a:solidFill>
                            <a:srgbClr val="000000"/>
                          </a:solidFill>
                          <a:latin typeface="Arial"/>
                          <a:cs typeface="Arial"/>
                          <a:sym typeface="Arial"/>
                        </a:rPr>
                        <a:t> EUR </a:t>
                      </a:r>
                      <a:r>
                        <a:rPr lang="en-US" sz="2000" u="none" strike="noStrike" cap="none" dirty="0" err="1">
                          <a:solidFill>
                            <a:srgbClr val="000000"/>
                          </a:solidFill>
                          <a:latin typeface="Arial"/>
                          <a:cs typeface="Arial"/>
                          <a:sym typeface="Arial"/>
                        </a:rPr>
                        <a:t>tại</a:t>
                      </a:r>
                      <a:r>
                        <a:rPr lang="en-US" sz="2000" u="none" strike="noStrike" cap="none" dirty="0">
                          <a:solidFill>
                            <a:srgbClr val="000000"/>
                          </a:solidFill>
                          <a:latin typeface="Arial"/>
                          <a:cs typeface="Arial"/>
                          <a:sym typeface="Arial"/>
                        </a:rPr>
                        <a:t> EU và </a:t>
                      </a:r>
                      <a:r>
                        <a:rPr lang="en-US" sz="2000" u="none" strike="noStrike" cap="none" dirty="0" err="1">
                          <a:solidFill>
                            <a:srgbClr val="000000"/>
                          </a:solidFill>
                          <a:latin typeface="Arial"/>
                          <a:cs typeface="Arial"/>
                          <a:sym typeface="Arial"/>
                        </a:rPr>
                        <a:t>tổng</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doanh</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thu</a:t>
                      </a:r>
                      <a:r>
                        <a:rPr lang="en-US" sz="2000" u="none" strike="noStrike" cap="none" dirty="0">
                          <a:solidFill>
                            <a:srgbClr val="000000"/>
                          </a:solidFill>
                          <a:latin typeface="Arial"/>
                          <a:cs typeface="Arial"/>
                          <a:sym typeface="Arial"/>
                        </a:rPr>
                        <a:t> 80 </a:t>
                      </a:r>
                      <a:r>
                        <a:rPr lang="en-US" sz="2000" u="none" strike="noStrike" cap="none" dirty="0" err="1">
                          <a:solidFill>
                            <a:srgbClr val="000000"/>
                          </a:solidFill>
                          <a:latin typeface="Arial"/>
                          <a:cs typeface="Arial"/>
                          <a:sym typeface="Arial"/>
                        </a:rPr>
                        <a:t>triệu</a:t>
                      </a:r>
                      <a:r>
                        <a:rPr lang="en-US" sz="2000" u="none" strike="noStrike" cap="none" dirty="0">
                          <a:solidFill>
                            <a:srgbClr val="000000"/>
                          </a:solidFill>
                          <a:latin typeface="Arial"/>
                          <a:cs typeface="Arial"/>
                          <a:sym typeface="Arial"/>
                        </a:rPr>
                        <a:t> EUR</a:t>
                      </a:r>
                      <a:endParaRPr sz="2000" u="none" strike="noStrike" cap="none" dirty="0"/>
                    </a:p>
                  </a:txBody>
                  <a:tcPr marL="190500" marR="190500" marT="190500" marB="190500">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lgn="ctr">
                      <a:solidFill>
                        <a:srgbClr val="00A7E2"/>
                      </a:solidFill>
                      <a:prstDash val="solid"/>
                      <a:round/>
                      <a:headEnd type="none" w="sm" len="sm"/>
                      <a:tailEnd type="none" w="sm" len="sm"/>
                    </a:lnB>
                  </a:tcPr>
                </a:tc>
                <a:tc>
                  <a:txBody>
                    <a:bodyPr/>
                    <a:lstStyle/>
                    <a:p>
                      <a:pPr marL="0" marR="0" lvl="0" indent="0" algn="l" rtl="0">
                        <a:lnSpc>
                          <a:spcPct val="140000"/>
                        </a:lnSpc>
                        <a:spcBef>
                          <a:spcPts val="0"/>
                        </a:spcBef>
                        <a:spcAft>
                          <a:spcPts val="0"/>
                        </a:spcAft>
                        <a:buNone/>
                      </a:pPr>
                      <a:r>
                        <a:rPr lang="en-US" sz="1800" u="none" strike="noStrike" cap="none" dirty="0" err="1">
                          <a:solidFill>
                            <a:srgbClr val="000000"/>
                          </a:solidFill>
                          <a:latin typeface="Arial"/>
                          <a:ea typeface="Arial"/>
                          <a:cs typeface="Arial"/>
                          <a:sym typeface="Arial"/>
                        </a:rPr>
                        <a:t>Công</a:t>
                      </a:r>
                      <a:r>
                        <a:rPr lang="en-US" sz="1800" u="none" strike="noStrike" cap="none" dirty="0">
                          <a:solidFill>
                            <a:srgbClr val="000000"/>
                          </a:solidFill>
                          <a:latin typeface="Arial"/>
                          <a:ea typeface="Arial"/>
                          <a:cs typeface="Arial"/>
                          <a:sym typeface="Arial"/>
                        </a:rPr>
                        <a:t> ty </a:t>
                      </a:r>
                      <a:r>
                        <a:rPr lang="en-US" sz="1800" u="none" strike="noStrike" cap="none" dirty="0" err="1">
                          <a:solidFill>
                            <a:srgbClr val="000000"/>
                          </a:solidFill>
                          <a:latin typeface="Arial"/>
                          <a:ea typeface="Arial"/>
                          <a:cs typeface="Arial"/>
                          <a:sym typeface="Arial"/>
                        </a:rPr>
                        <a:t>ngoài</a:t>
                      </a:r>
                      <a:r>
                        <a:rPr lang="en-US" sz="1800" u="none" strike="noStrike" cap="none" dirty="0">
                          <a:solidFill>
                            <a:srgbClr val="000000"/>
                          </a:solidFill>
                          <a:latin typeface="Arial"/>
                          <a:ea typeface="Arial"/>
                          <a:cs typeface="Arial"/>
                          <a:sym typeface="Arial"/>
                        </a:rPr>
                        <a:t> EU (</a:t>
                      </a:r>
                      <a:r>
                        <a:rPr lang="en-US" sz="1800" u="none" strike="noStrike" cap="none" dirty="0" err="1">
                          <a:solidFill>
                            <a:srgbClr val="000000"/>
                          </a:solidFill>
                          <a:latin typeface="Arial"/>
                          <a:ea typeface="Arial"/>
                          <a:cs typeface="Arial"/>
                          <a:sym typeface="Arial"/>
                        </a:rPr>
                        <a:t>gồm</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ngành</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tài</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chính</a:t>
                      </a:r>
                      <a:r>
                        <a:rPr lang="en-US" sz="1800" u="none" strike="noStrike" cap="none" dirty="0">
                          <a:solidFill>
                            <a:srgbClr val="000000"/>
                          </a:solidFill>
                          <a:latin typeface="Arial"/>
                          <a:ea typeface="Arial"/>
                          <a:cs typeface="Arial"/>
                          <a:sym typeface="Arial"/>
                        </a:rPr>
                        <a:t>): </a:t>
                      </a:r>
                    </a:p>
                    <a:p>
                      <a:pPr marL="0" marR="0" lvl="0" indent="0" algn="l" rtl="0">
                        <a:lnSpc>
                          <a:spcPct val="140000"/>
                        </a:lnSpc>
                        <a:spcBef>
                          <a:spcPts val="0"/>
                        </a:spcBef>
                        <a:spcAft>
                          <a:spcPts val="0"/>
                        </a:spcAft>
                        <a:buFontTx/>
                        <a:buNone/>
                      </a:pP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Công</a:t>
                      </a:r>
                      <a:r>
                        <a:rPr lang="en-US" sz="1800" u="none" strike="noStrike" cap="none" dirty="0">
                          <a:solidFill>
                            <a:srgbClr val="000000"/>
                          </a:solidFill>
                          <a:latin typeface="Arial"/>
                          <a:ea typeface="Arial"/>
                          <a:cs typeface="Arial"/>
                          <a:sym typeface="Arial"/>
                        </a:rPr>
                        <a:t> ty </a:t>
                      </a:r>
                      <a:r>
                        <a:rPr lang="en-US" sz="1800" u="none" strike="noStrike" cap="none" dirty="0" err="1">
                          <a:solidFill>
                            <a:srgbClr val="000000"/>
                          </a:solidFill>
                          <a:latin typeface="Arial"/>
                          <a:ea typeface="Arial"/>
                          <a:cs typeface="Arial"/>
                          <a:sym typeface="Arial"/>
                        </a:rPr>
                        <a:t>có</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doanh</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số</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thuần</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tại</a:t>
                      </a:r>
                      <a:r>
                        <a:rPr lang="en-US" sz="1800" u="none" strike="noStrike" cap="none" dirty="0">
                          <a:solidFill>
                            <a:srgbClr val="000000"/>
                          </a:solidFill>
                          <a:latin typeface="Arial"/>
                          <a:ea typeface="Arial"/>
                          <a:cs typeface="Arial"/>
                          <a:sym typeface="Arial"/>
                        </a:rPr>
                        <a:t> EU </a:t>
                      </a:r>
                      <a:r>
                        <a:rPr lang="en-US" sz="1800" u="none" strike="noStrike" cap="none" dirty="0" err="1">
                          <a:solidFill>
                            <a:srgbClr val="000000"/>
                          </a:solidFill>
                          <a:latin typeface="Arial"/>
                          <a:ea typeface="Arial"/>
                          <a:cs typeface="Arial"/>
                          <a:sym typeface="Arial"/>
                        </a:rPr>
                        <a:t>từ</a:t>
                      </a:r>
                      <a:r>
                        <a:rPr lang="en-US" sz="1800" u="none" strike="noStrike" cap="none" dirty="0">
                          <a:solidFill>
                            <a:srgbClr val="000000"/>
                          </a:solidFill>
                          <a:latin typeface="Arial"/>
                          <a:ea typeface="Arial"/>
                          <a:cs typeface="Arial"/>
                          <a:sym typeface="Arial"/>
                        </a:rPr>
                        <a:t> 450 </a:t>
                      </a:r>
                      <a:r>
                        <a:rPr lang="en-US" sz="1800" u="none" strike="noStrike" cap="none" dirty="0" err="1">
                          <a:solidFill>
                            <a:srgbClr val="000000"/>
                          </a:solidFill>
                          <a:latin typeface="Arial"/>
                          <a:ea typeface="Arial"/>
                          <a:cs typeface="Arial"/>
                          <a:sym typeface="Arial"/>
                        </a:rPr>
                        <a:t>triệu</a:t>
                      </a:r>
                      <a:r>
                        <a:rPr lang="en-US" sz="1800" u="none" strike="noStrike" cap="none" dirty="0">
                          <a:solidFill>
                            <a:srgbClr val="000000"/>
                          </a:solidFill>
                          <a:latin typeface="Arial"/>
                          <a:ea typeface="Arial"/>
                          <a:cs typeface="Arial"/>
                          <a:sym typeface="Arial"/>
                        </a:rPr>
                        <a:t> EUR </a:t>
                      </a:r>
                      <a:r>
                        <a:rPr lang="en-US" sz="1800" u="none" strike="noStrike" cap="none" dirty="0" err="1">
                          <a:solidFill>
                            <a:srgbClr val="000000"/>
                          </a:solidFill>
                          <a:latin typeface="Arial"/>
                          <a:ea typeface="Arial"/>
                          <a:cs typeface="Arial"/>
                          <a:sym typeface="Arial"/>
                        </a:rPr>
                        <a:t>trở</a:t>
                      </a:r>
                      <a:r>
                        <a:rPr lang="en-US" sz="1800" u="none" strike="noStrike" cap="none" dirty="0">
                          <a:solidFill>
                            <a:srgbClr val="000000"/>
                          </a:solidFill>
                          <a:latin typeface="Arial"/>
                          <a:ea typeface="Arial"/>
                          <a:cs typeface="Arial"/>
                          <a:sym typeface="Arial"/>
                        </a:rPr>
                        <a:t> </a:t>
                      </a:r>
                      <a:r>
                        <a:rPr lang="en-US" sz="1800" u="none" strike="noStrike" cap="none" dirty="0" err="1">
                          <a:solidFill>
                            <a:srgbClr val="000000"/>
                          </a:solidFill>
                          <a:latin typeface="Arial"/>
                          <a:ea typeface="Arial"/>
                          <a:cs typeface="Arial"/>
                          <a:sym typeface="Arial"/>
                        </a:rPr>
                        <a:t>lên</a:t>
                      </a:r>
                      <a:endParaRPr lang="en-US" sz="1800" u="none" strike="noStrike" cap="none" dirty="0">
                        <a:solidFill>
                          <a:srgbClr val="000000"/>
                        </a:solidFill>
                        <a:latin typeface="Arial"/>
                        <a:ea typeface="Arial"/>
                        <a:cs typeface="Arial"/>
                        <a:sym typeface="Arial"/>
                      </a:endParaRPr>
                    </a:p>
                    <a:p>
                      <a:pPr marL="171450" marR="0" lvl="0" indent="-171450" algn="l" rtl="0">
                        <a:lnSpc>
                          <a:spcPct val="140000"/>
                        </a:lnSpc>
                        <a:spcBef>
                          <a:spcPts val="0"/>
                        </a:spcBef>
                        <a:spcAft>
                          <a:spcPts val="0"/>
                        </a:spcAft>
                        <a:buFontTx/>
                        <a:buChar char="-"/>
                      </a:pPr>
                      <a:r>
                        <a:rPr lang="en-US" sz="1800" u="none" strike="noStrike" cap="none" dirty="0" err="1">
                          <a:solidFill>
                            <a:srgbClr val="000000"/>
                          </a:solidFill>
                          <a:latin typeface="Arial"/>
                          <a:cs typeface="Arial"/>
                          <a:sym typeface="Arial"/>
                        </a:rPr>
                        <a:t>Công</a:t>
                      </a:r>
                      <a:r>
                        <a:rPr lang="en-US" sz="1800" u="none" strike="noStrike" cap="none" dirty="0">
                          <a:solidFill>
                            <a:srgbClr val="000000"/>
                          </a:solidFill>
                          <a:latin typeface="Arial"/>
                          <a:cs typeface="Arial"/>
                          <a:sym typeface="Arial"/>
                        </a:rPr>
                        <a:t> ty </a:t>
                      </a:r>
                      <a:r>
                        <a:rPr lang="en-US" sz="1800" u="none" strike="noStrike" cap="none" dirty="0" err="1">
                          <a:solidFill>
                            <a:srgbClr val="000000"/>
                          </a:solidFill>
                          <a:latin typeface="Arial"/>
                          <a:cs typeface="Arial"/>
                          <a:sym typeface="Arial"/>
                        </a:rPr>
                        <a:t>nhượng</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quyền</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có</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doanh</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thu</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nhượng</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quyền</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tại</a:t>
                      </a:r>
                      <a:r>
                        <a:rPr lang="en-US" sz="1800" u="none" strike="noStrike" cap="none" dirty="0">
                          <a:solidFill>
                            <a:srgbClr val="000000"/>
                          </a:solidFill>
                          <a:latin typeface="Arial"/>
                          <a:cs typeface="Arial"/>
                          <a:sym typeface="Arial"/>
                        </a:rPr>
                        <a:t> EU </a:t>
                      </a:r>
                      <a:r>
                        <a:rPr lang="en-US" sz="1800" u="none" strike="noStrike" cap="none" dirty="0" err="1">
                          <a:solidFill>
                            <a:srgbClr val="000000"/>
                          </a:solidFill>
                          <a:latin typeface="Arial"/>
                          <a:cs typeface="Arial"/>
                          <a:sym typeface="Arial"/>
                        </a:rPr>
                        <a:t>là</a:t>
                      </a:r>
                      <a:r>
                        <a:rPr lang="en-US" sz="1800" u="none" strike="noStrike" cap="none" dirty="0">
                          <a:solidFill>
                            <a:srgbClr val="000000"/>
                          </a:solidFill>
                          <a:latin typeface="Arial"/>
                          <a:cs typeface="Arial"/>
                          <a:sym typeface="Arial"/>
                        </a:rPr>
                        <a:t> 22,5 </a:t>
                      </a:r>
                      <a:r>
                        <a:rPr lang="en-US" sz="1800" u="none" strike="noStrike" cap="none" dirty="0" err="1">
                          <a:solidFill>
                            <a:srgbClr val="000000"/>
                          </a:solidFill>
                          <a:latin typeface="Arial"/>
                          <a:cs typeface="Arial"/>
                          <a:sym typeface="Arial"/>
                        </a:rPr>
                        <a:t>triệu</a:t>
                      </a:r>
                      <a:r>
                        <a:rPr lang="en-US" sz="1800" u="none" strike="noStrike" cap="none" dirty="0">
                          <a:solidFill>
                            <a:srgbClr val="000000"/>
                          </a:solidFill>
                          <a:latin typeface="Arial"/>
                          <a:cs typeface="Arial"/>
                          <a:sym typeface="Arial"/>
                        </a:rPr>
                        <a:t> EUR và </a:t>
                      </a:r>
                      <a:r>
                        <a:rPr lang="en-US" sz="1800" u="none" strike="noStrike" cap="none" dirty="0" err="1">
                          <a:solidFill>
                            <a:srgbClr val="000000"/>
                          </a:solidFill>
                          <a:latin typeface="Arial"/>
                          <a:cs typeface="Arial"/>
                          <a:sym typeface="Arial"/>
                        </a:rPr>
                        <a:t>tổng</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doanh</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thu</a:t>
                      </a:r>
                      <a:r>
                        <a:rPr lang="en-US" sz="1800" u="none" strike="noStrike" cap="none" dirty="0">
                          <a:solidFill>
                            <a:srgbClr val="000000"/>
                          </a:solidFill>
                          <a:latin typeface="Arial"/>
                          <a:cs typeface="Arial"/>
                          <a:sym typeface="Arial"/>
                        </a:rPr>
                        <a:t> </a:t>
                      </a:r>
                      <a:r>
                        <a:rPr lang="en-US" sz="1800" u="none" strike="noStrike" cap="none" dirty="0" err="1">
                          <a:solidFill>
                            <a:srgbClr val="000000"/>
                          </a:solidFill>
                          <a:latin typeface="Arial"/>
                          <a:cs typeface="Arial"/>
                          <a:sym typeface="Arial"/>
                        </a:rPr>
                        <a:t>tại</a:t>
                      </a:r>
                      <a:r>
                        <a:rPr lang="en-US" sz="1800" u="none" strike="noStrike" cap="none" dirty="0">
                          <a:solidFill>
                            <a:srgbClr val="000000"/>
                          </a:solidFill>
                          <a:latin typeface="Arial"/>
                          <a:cs typeface="Arial"/>
                          <a:sym typeface="Arial"/>
                        </a:rPr>
                        <a:t> EU </a:t>
                      </a:r>
                      <a:r>
                        <a:rPr lang="en-US" sz="1800" u="none" strike="noStrike" cap="none" dirty="0" err="1">
                          <a:solidFill>
                            <a:srgbClr val="000000"/>
                          </a:solidFill>
                          <a:latin typeface="Arial"/>
                          <a:cs typeface="Arial"/>
                          <a:sym typeface="Arial"/>
                        </a:rPr>
                        <a:t>là</a:t>
                      </a:r>
                      <a:r>
                        <a:rPr lang="en-US" sz="1800" u="none" strike="noStrike" cap="none" dirty="0">
                          <a:solidFill>
                            <a:srgbClr val="000000"/>
                          </a:solidFill>
                          <a:latin typeface="Arial"/>
                          <a:cs typeface="Arial"/>
                          <a:sym typeface="Arial"/>
                        </a:rPr>
                        <a:t> 80 </a:t>
                      </a:r>
                      <a:r>
                        <a:rPr lang="en-US" sz="1800" u="none" strike="noStrike" cap="none" dirty="0" err="1">
                          <a:solidFill>
                            <a:srgbClr val="000000"/>
                          </a:solidFill>
                          <a:latin typeface="Arial"/>
                          <a:cs typeface="Arial"/>
                          <a:sym typeface="Arial"/>
                        </a:rPr>
                        <a:t>triệu</a:t>
                      </a:r>
                      <a:r>
                        <a:rPr lang="en-US" sz="1800" u="none" strike="noStrike" cap="none" dirty="0">
                          <a:solidFill>
                            <a:srgbClr val="000000"/>
                          </a:solidFill>
                          <a:latin typeface="Arial"/>
                          <a:cs typeface="Arial"/>
                          <a:sym typeface="Arial"/>
                        </a:rPr>
                        <a:t> EUR</a:t>
                      </a:r>
                      <a:endParaRPr sz="1100" u="none" strike="noStrike" cap="none" dirty="0"/>
                    </a:p>
                  </a:txBody>
                  <a:tcPr marL="190500" marR="190500" marT="190500" marB="190500">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lgn="ctr">
                      <a:solidFill>
                        <a:srgbClr val="00A7E2"/>
                      </a:solidFill>
                      <a:prstDash val="solid"/>
                      <a:round/>
                      <a:headEnd type="none" w="sm" len="sm"/>
                      <a:tailEnd type="none" w="sm" len="sm"/>
                    </a:lnB>
                  </a:tcPr>
                </a:tc>
                <a:extLst>
                  <a:ext uri="{0D108BD9-81ED-4DB2-BD59-A6C34878D82A}">
                    <a16:rowId xmlns:a16="http://schemas.microsoft.com/office/drawing/2014/main" val="10000"/>
                  </a:ext>
                </a:extLst>
              </a:tr>
              <a:tr h="1866857">
                <a:tc vMerge="1">
                  <a:txBody>
                    <a:bodyPr/>
                    <a:lstStyle/>
                    <a:p>
                      <a:pPr marL="0" marR="0" lvl="0" indent="0" algn="l" rtl="0">
                        <a:lnSpc>
                          <a:spcPct val="140000"/>
                        </a:lnSpc>
                        <a:spcBef>
                          <a:spcPts val="0"/>
                        </a:spcBef>
                        <a:spcAft>
                          <a:spcPts val="0"/>
                        </a:spcAft>
                        <a:buNone/>
                      </a:pPr>
                      <a:endParaRPr sz="2000" u="none" strike="noStrike" cap="none" dirty="0"/>
                    </a:p>
                  </a:txBody>
                  <a:tcPr marL="190500" marR="190500" marT="190500" marB="190500" anchor="ctr">
                    <a:lnL w="28575" cap="flat" cmpd="sng" algn="ctr">
                      <a:solidFill>
                        <a:srgbClr val="00A7E2"/>
                      </a:solidFill>
                      <a:prstDash val="solid"/>
                      <a:round/>
                      <a:headEnd type="none" w="sm" len="sm"/>
                      <a:tailEnd type="none" w="sm" len="sm"/>
                    </a:lnL>
                    <a:lnR w="28575" cap="flat" cmpd="sng" algn="ctr">
                      <a:solidFill>
                        <a:srgbClr val="00A7E2"/>
                      </a:solidFill>
                      <a:prstDash val="solid"/>
                      <a:round/>
                      <a:headEnd type="none" w="sm" len="sm"/>
                      <a:tailEnd type="none" w="sm" len="sm"/>
                    </a:lnR>
                    <a:lnT w="28575" cap="flat" cmpd="sng" algn="ctr">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gridSpan="2">
                  <a:txBody>
                    <a:bodyPr/>
                    <a:lstStyle/>
                    <a:p>
                      <a:pPr marL="0" marR="0" lvl="0" indent="0" algn="l" rtl="0">
                        <a:lnSpc>
                          <a:spcPct val="140000"/>
                        </a:lnSpc>
                        <a:spcBef>
                          <a:spcPts val="0"/>
                        </a:spcBef>
                        <a:spcAft>
                          <a:spcPts val="0"/>
                        </a:spcAft>
                        <a:buFontTx/>
                        <a:buNone/>
                      </a:pPr>
                      <a:r>
                        <a:rPr lang="en-US" sz="2000" u="none" strike="noStrike" cap="none" dirty="0" err="1"/>
                        <a:t>Áp</a:t>
                      </a:r>
                      <a:r>
                        <a:rPr lang="en-US" sz="2000" u="none" strike="noStrike" cap="none" dirty="0"/>
                        <a:t> </a:t>
                      </a:r>
                      <a:r>
                        <a:rPr lang="en-US" sz="2000" u="none" strike="noStrike" cap="none" dirty="0" err="1"/>
                        <a:t>dụn</a:t>
                      </a:r>
                      <a:r>
                        <a:rPr lang="en-US" sz="2000" u="none" strike="noStrike" cap="none" dirty="0"/>
                        <a:t> </a:t>
                      </a:r>
                      <a:r>
                        <a:rPr lang="en-US" sz="2000" u="none" strike="noStrike" cap="none" dirty="0" err="1"/>
                        <a:t>theo</a:t>
                      </a:r>
                      <a:r>
                        <a:rPr lang="en-US" sz="2000" u="none" strike="noStrike" cap="none" dirty="0"/>
                        <a:t> </a:t>
                      </a:r>
                      <a:r>
                        <a:rPr lang="en-US" sz="2000" u="none" strike="noStrike" cap="none" dirty="0" err="1"/>
                        <a:t>giai</a:t>
                      </a:r>
                      <a:r>
                        <a:rPr lang="en-US" sz="2000" u="none" strike="noStrike" cap="none" dirty="0"/>
                        <a:t> </a:t>
                      </a:r>
                      <a:r>
                        <a:rPr lang="en-US" sz="2000" u="none" strike="noStrike" cap="none" dirty="0" err="1"/>
                        <a:t>đoạn</a:t>
                      </a:r>
                      <a:r>
                        <a:rPr lang="en-US" sz="2000" u="none" strike="noStrike" cap="none" dirty="0"/>
                        <a:t>:</a:t>
                      </a:r>
                    </a:p>
                    <a:p>
                      <a:pPr marL="342900" marR="0" lvl="0" indent="-342900" algn="l" rtl="0">
                        <a:lnSpc>
                          <a:spcPct val="140000"/>
                        </a:lnSpc>
                        <a:spcBef>
                          <a:spcPts val="0"/>
                        </a:spcBef>
                        <a:spcAft>
                          <a:spcPts val="0"/>
                        </a:spcAft>
                        <a:buFont typeface="Arial" panose="020B0604020202020204" pitchFamily="34" charset="0"/>
                        <a:buChar char="•"/>
                      </a:pPr>
                      <a:r>
                        <a:rPr lang="en-US" sz="2000" u="none" strike="noStrike" cap="none" dirty="0"/>
                        <a:t>3 </a:t>
                      </a:r>
                      <a:r>
                        <a:rPr lang="en-US" sz="2000" u="none" strike="noStrike" cap="none" dirty="0" err="1"/>
                        <a:t>năm</a:t>
                      </a:r>
                      <a:r>
                        <a:rPr lang="en-US" sz="2000" u="none" strike="noStrike" cap="none" dirty="0"/>
                        <a:t> </a:t>
                      </a:r>
                      <a:r>
                        <a:rPr lang="en-US" sz="2000" u="none" strike="noStrike" cap="none" dirty="0" err="1"/>
                        <a:t>đầu</a:t>
                      </a:r>
                      <a:r>
                        <a:rPr lang="en-US" sz="2000" u="none" strike="noStrike" cap="none" dirty="0"/>
                        <a:t> </a:t>
                      </a:r>
                      <a:r>
                        <a:rPr lang="en-US" sz="2000" u="none" strike="noStrike" cap="none" dirty="0" err="1"/>
                        <a:t>tiên</a:t>
                      </a:r>
                      <a:r>
                        <a:rPr lang="en-US" sz="2000" u="none" strike="noStrike" cap="none" dirty="0"/>
                        <a:t>: 5000 </a:t>
                      </a:r>
                      <a:r>
                        <a:rPr lang="en-US" sz="2000" u="none" strike="noStrike" cap="none" dirty="0" err="1"/>
                        <a:t>lao</a:t>
                      </a:r>
                      <a:r>
                        <a:rPr lang="en-US" sz="2000" u="none" strike="noStrike" cap="none" dirty="0"/>
                        <a:t> </a:t>
                      </a:r>
                      <a:r>
                        <a:rPr lang="en-US" sz="2000" u="none" strike="noStrike" cap="none" dirty="0" err="1"/>
                        <a:t>động</a:t>
                      </a:r>
                      <a:r>
                        <a:rPr lang="en-US" sz="2000" u="none" strike="noStrike" cap="none" dirty="0"/>
                        <a:t> và 1500 </a:t>
                      </a:r>
                      <a:r>
                        <a:rPr lang="en-US" sz="2000" u="none" strike="noStrike" cap="none" dirty="0" err="1"/>
                        <a:t>triệu</a:t>
                      </a:r>
                      <a:r>
                        <a:rPr lang="en-US" sz="2000" u="none" strike="noStrike" cap="none" dirty="0"/>
                        <a:t> EUR</a:t>
                      </a:r>
                    </a:p>
                    <a:p>
                      <a:pPr marL="342900" marR="0" lvl="0" indent="-342900" algn="l" rtl="0">
                        <a:lnSpc>
                          <a:spcPct val="140000"/>
                        </a:lnSpc>
                        <a:spcBef>
                          <a:spcPts val="0"/>
                        </a:spcBef>
                        <a:spcAft>
                          <a:spcPts val="0"/>
                        </a:spcAft>
                        <a:buFont typeface="Arial" panose="020B0604020202020204" pitchFamily="34" charset="0"/>
                        <a:buChar char="•"/>
                      </a:pPr>
                      <a:r>
                        <a:rPr lang="en-US" sz="2000" u="none" strike="noStrike" cap="none" dirty="0"/>
                        <a:t>4 </a:t>
                      </a:r>
                      <a:r>
                        <a:rPr lang="en-US" sz="2000" u="none" strike="noStrike" cap="none" dirty="0" err="1"/>
                        <a:t>năm</a:t>
                      </a:r>
                      <a:r>
                        <a:rPr lang="en-US" sz="2000" u="none" strike="noStrike" cap="none" dirty="0"/>
                        <a:t>: 3000 </a:t>
                      </a:r>
                      <a:r>
                        <a:rPr lang="en-US" sz="2000" u="none" strike="noStrike" cap="none" dirty="0" err="1"/>
                        <a:t>lao</a:t>
                      </a:r>
                      <a:r>
                        <a:rPr lang="en-US" sz="2000" u="none" strike="noStrike" cap="none" dirty="0"/>
                        <a:t> </a:t>
                      </a:r>
                      <a:r>
                        <a:rPr lang="en-US" sz="2000" u="none" strike="noStrike" cap="none" dirty="0" err="1"/>
                        <a:t>động</a:t>
                      </a:r>
                      <a:r>
                        <a:rPr lang="en-US" sz="2000" u="none" strike="noStrike" cap="none" dirty="0"/>
                        <a:t> và 900 </a:t>
                      </a:r>
                      <a:r>
                        <a:rPr lang="en-US" sz="2000" u="none" strike="noStrike" cap="none" dirty="0" err="1"/>
                        <a:t>triệu</a:t>
                      </a:r>
                      <a:r>
                        <a:rPr lang="en-US" sz="2000" u="none" strike="noStrike" cap="none" dirty="0"/>
                        <a:t> EUR</a:t>
                      </a:r>
                    </a:p>
                    <a:p>
                      <a:pPr marL="342900" marR="0" lvl="0" indent="-342900" algn="l" rtl="0">
                        <a:lnSpc>
                          <a:spcPct val="140000"/>
                        </a:lnSpc>
                        <a:spcBef>
                          <a:spcPts val="0"/>
                        </a:spcBef>
                        <a:spcAft>
                          <a:spcPts val="0"/>
                        </a:spcAft>
                        <a:buFont typeface="Arial" panose="020B0604020202020204" pitchFamily="34" charset="0"/>
                        <a:buChar char="•"/>
                      </a:pPr>
                      <a:r>
                        <a:rPr lang="en-US" sz="2000" u="none" strike="noStrike" cap="none" dirty="0"/>
                        <a:t>5 </a:t>
                      </a:r>
                      <a:r>
                        <a:rPr lang="en-US" sz="2000" u="none" strike="noStrike" cap="none" dirty="0" err="1"/>
                        <a:t>năm</a:t>
                      </a:r>
                      <a:r>
                        <a:rPr lang="en-US" sz="2000" u="none" strike="noStrike" cap="none" dirty="0"/>
                        <a:t>: 1000 </a:t>
                      </a:r>
                      <a:r>
                        <a:rPr lang="en-US" sz="2000" u="none" strike="noStrike" cap="none" dirty="0" err="1"/>
                        <a:t>lao</a:t>
                      </a:r>
                      <a:r>
                        <a:rPr lang="en-US" sz="2000" u="none" strike="noStrike" cap="none" dirty="0"/>
                        <a:t> </a:t>
                      </a:r>
                      <a:r>
                        <a:rPr lang="en-US" sz="2000" u="none" strike="noStrike" cap="none" dirty="0" err="1"/>
                        <a:t>động</a:t>
                      </a:r>
                      <a:r>
                        <a:rPr lang="en-US" sz="2000" u="none" strike="noStrike" cap="none" dirty="0"/>
                        <a:t> và 450 </a:t>
                      </a:r>
                      <a:r>
                        <a:rPr lang="en-US" sz="2000" u="none" strike="noStrike" cap="none" dirty="0" err="1"/>
                        <a:t>triệu</a:t>
                      </a:r>
                      <a:r>
                        <a:rPr lang="en-US" sz="2000" u="none" strike="noStrike" cap="none" dirty="0"/>
                        <a:t> EUR (</a:t>
                      </a:r>
                      <a:r>
                        <a:rPr lang="en-US" sz="2000" u="none" strike="noStrike" cap="none" dirty="0" err="1"/>
                        <a:t>như</a:t>
                      </a:r>
                      <a:r>
                        <a:rPr lang="en-US" sz="2000" u="none" strike="noStrike" cap="none" dirty="0"/>
                        <a:t> </a:t>
                      </a:r>
                      <a:r>
                        <a:rPr lang="en-US" sz="2000" u="none" strike="noStrike" cap="none" dirty="0" err="1"/>
                        <a:t>thông</a:t>
                      </a:r>
                      <a:r>
                        <a:rPr lang="en-US" sz="2000" u="none" strike="noStrike" cap="none" dirty="0"/>
                        <a:t> </a:t>
                      </a:r>
                      <a:r>
                        <a:rPr lang="en-US" sz="2000" u="none" strike="noStrike" cap="none" dirty="0" err="1"/>
                        <a:t>thường</a:t>
                      </a:r>
                      <a:r>
                        <a:rPr lang="en-US" sz="2000" u="none" strike="noStrike" cap="none" dirty="0"/>
                        <a:t>)</a:t>
                      </a:r>
                    </a:p>
                  </a:txBody>
                  <a:tcPr marL="190500" marR="190500" marT="190500" marB="190500">
                    <a:lnL w="28575" cap="flat" cmpd="sng" algn="ctr">
                      <a:solidFill>
                        <a:srgbClr val="00A7E2"/>
                      </a:solidFill>
                      <a:prstDash val="solid"/>
                      <a:round/>
                      <a:headEnd type="none" w="sm" len="sm"/>
                      <a:tailEnd type="none" w="sm" len="sm"/>
                    </a:lnL>
                    <a:lnR w="28575" cap="flat" cmpd="sng" algn="ctr">
                      <a:solidFill>
                        <a:srgbClr val="00A7E2"/>
                      </a:solidFill>
                      <a:prstDash val="solid"/>
                      <a:round/>
                      <a:headEnd type="none" w="sm" len="sm"/>
                      <a:tailEnd type="none" w="sm" len="sm"/>
                    </a:lnR>
                    <a:lnT w="28575" cap="flat" cmpd="sng" algn="ctr">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hMerge="1">
                  <a:txBody>
                    <a:bodyPr/>
                    <a:lstStyle/>
                    <a:p>
                      <a:pPr marL="171450" marR="0" lvl="0" indent="-171450" algn="l" rtl="0">
                        <a:lnSpc>
                          <a:spcPct val="140000"/>
                        </a:lnSpc>
                        <a:spcBef>
                          <a:spcPts val="0"/>
                        </a:spcBef>
                        <a:spcAft>
                          <a:spcPts val="0"/>
                        </a:spcAft>
                        <a:buFontTx/>
                        <a:buChar char="-"/>
                      </a:pPr>
                      <a:endParaRPr sz="1100" u="none" strike="noStrike" cap="none" dirty="0"/>
                    </a:p>
                  </a:txBody>
                  <a:tcPr marL="190500" marR="190500" marT="190500" marB="190500" anchor="ctr">
                    <a:lnL w="28575" cap="flat" cmpd="sng" algn="ctr">
                      <a:solidFill>
                        <a:srgbClr val="00A7E2"/>
                      </a:solidFill>
                      <a:prstDash val="solid"/>
                      <a:round/>
                      <a:headEnd type="none" w="sm" len="sm"/>
                      <a:tailEnd type="none" w="sm" len="sm"/>
                    </a:lnL>
                    <a:lnR w="28575" cap="flat" cmpd="sng" algn="ctr">
                      <a:solidFill>
                        <a:srgbClr val="00A7E2"/>
                      </a:solidFill>
                      <a:prstDash val="solid"/>
                      <a:round/>
                      <a:headEnd type="none" w="sm" len="sm"/>
                      <a:tailEnd type="none" w="sm" len="sm"/>
                    </a:lnR>
                    <a:lnT w="28575" cap="flat" cmpd="sng" algn="ctr">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extLst>
                  <a:ext uri="{0D108BD9-81ED-4DB2-BD59-A6C34878D82A}">
                    <a16:rowId xmlns:a16="http://schemas.microsoft.com/office/drawing/2014/main" val="3939140714"/>
                  </a:ext>
                </a:extLst>
              </a:tr>
              <a:tr h="694803">
                <a:tc>
                  <a:txBody>
                    <a:bodyPr/>
                    <a:lstStyle/>
                    <a:p>
                      <a:pPr marL="0" marR="0" lvl="0" indent="0" algn="l" rtl="0">
                        <a:lnSpc>
                          <a:spcPct val="140000"/>
                        </a:lnSpc>
                        <a:spcBef>
                          <a:spcPts val="0"/>
                        </a:spcBef>
                        <a:spcAft>
                          <a:spcPts val="0"/>
                        </a:spcAft>
                        <a:buNone/>
                      </a:pPr>
                      <a:r>
                        <a:rPr lang="en-US" sz="2000" u="none" strike="noStrike" cap="none" dirty="0" err="1">
                          <a:solidFill>
                            <a:srgbClr val="000000"/>
                          </a:solidFill>
                          <a:latin typeface="Arial"/>
                          <a:cs typeface="Arial"/>
                          <a:sym typeface="Arial"/>
                        </a:rPr>
                        <a:t>Các</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vấn</a:t>
                      </a:r>
                      <a:r>
                        <a:rPr lang="en-US" sz="2000" u="none" strike="noStrike" cap="none" dirty="0">
                          <a:solidFill>
                            <a:srgbClr val="000000"/>
                          </a:solidFill>
                          <a:latin typeface="Arial"/>
                          <a:cs typeface="Arial"/>
                          <a:sym typeface="Arial"/>
                        </a:rPr>
                        <a:t> </a:t>
                      </a:r>
                      <a:r>
                        <a:rPr lang="en-US" sz="2000" u="none" strike="noStrike" cap="none" dirty="0" err="1">
                          <a:solidFill>
                            <a:srgbClr val="000000"/>
                          </a:solidFill>
                          <a:latin typeface="Arial"/>
                          <a:cs typeface="Arial"/>
                          <a:sym typeface="Arial"/>
                        </a:rPr>
                        <a:t>đề</a:t>
                      </a:r>
                      <a:endParaRPr sz="2000" u="none" strike="noStrike" cap="none" dirty="0"/>
                    </a:p>
                  </a:txBody>
                  <a:tcPr marL="190500" marR="190500" marT="190500" marB="190500" anchor="ctr">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gridSpan="2">
                  <a:txBody>
                    <a:bodyPr/>
                    <a:lstStyle/>
                    <a:p>
                      <a:pPr marL="0" marR="0" lvl="0" indent="0" algn="l" rtl="0">
                        <a:lnSpc>
                          <a:spcPct val="140000"/>
                        </a:lnSpc>
                        <a:spcBef>
                          <a:spcPts val="0"/>
                        </a:spcBef>
                        <a:spcAft>
                          <a:spcPts val="0"/>
                        </a:spcAft>
                        <a:buNone/>
                      </a:pPr>
                      <a:r>
                        <a:rPr lang="en-US" sz="2000" u="none" strike="noStrike" cap="none" dirty="0" err="1">
                          <a:solidFill>
                            <a:srgbClr val="000000"/>
                          </a:solidFill>
                          <a:latin typeface="Arial"/>
                          <a:ea typeface="Arial"/>
                          <a:cs typeface="Arial"/>
                          <a:sym typeface="Arial"/>
                        </a:rPr>
                        <a:t>Tác</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động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của</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hoạt</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động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kinh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doanh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lên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quyền</a:t>
                      </a:r>
                      <a:r>
                        <a:rPr lang="en-US" sz="2000" u="none" strike="noStrike" cap="none" dirty="0">
                          <a:solidFill>
                            <a:srgbClr val="000000"/>
                          </a:solidFill>
                          <a:latin typeface="Arial"/>
                          <a:ea typeface="Arial"/>
                          <a:cs typeface="Arial"/>
                          <a:sym typeface="Arial"/>
                        </a:rPr>
                        <a:t> con </a:t>
                      </a:r>
                      <a:r>
                        <a:rPr lang="en-US" sz="2000" u="none" strike="noStrike" cap="none" dirty="0" err="1">
                          <a:solidFill>
                            <a:srgbClr val="000000"/>
                          </a:solidFill>
                          <a:latin typeface="Arial"/>
                          <a:ea typeface="Arial"/>
                          <a:cs typeface="Arial"/>
                          <a:sym typeface="Arial"/>
                        </a:rPr>
                        <a:t>người</a:t>
                      </a:r>
                      <a:r>
                        <a:rPr lang="en-US" sz="2000" u="none" strike="noStrike" cap="none" dirty="0">
                          <a:solidFill>
                            <a:srgbClr val="000000"/>
                          </a:solidFill>
                          <a:latin typeface="Arial"/>
                          <a:ea typeface="Arial"/>
                          <a:cs typeface="Arial"/>
                          <a:sym typeface="Arial"/>
                        </a:rPr>
                        <a:t> và </a:t>
                      </a:r>
                      <a:r>
                        <a:rPr lang="en-US" sz="2000" u="none" strike="noStrike" cap="none" dirty="0" err="1">
                          <a:solidFill>
                            <a:srgbClr val="000000"/>
                          </a:solidFill>
                          <a:latin typeface="Arial"/>
                          <a:ea typeface="Arial"/>
                          <a:cs typeface="Arial"/>
                          <a:sym typeface="Arial"/>
                        </a:rPr>
                        <a:t>môi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trường</a:t>
                      </a:r>
                      <a:endParaRPr sz="2000" u="none" strike="noStrike" cap="none" dirty="0"/>
                    </a:p>
                  </a:txBody>
                  <a:tcPr marL="190500" marR="190500" marT="190500" marB="190500" anchor="ctr">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2648226">
                <a:tc>
                  <a:txBody>
                    <a:bodyPr/>
                    <a:lstStyle/>
                    <a:p>
                      <a:pPr marL="0" marR="0" lvl="0" indent="0" algn="l" rtl="0">
                        <a:lnSpc>
                          <a:spcPct val="140000"/>
                        </a:lnSpc>
                        <a:spcBef>
                          <a:spcPts val="0"/>
                        </a:spcBef>
                        <a:spcAft>
                          <a:spcPts val="0"/>
                        </a:spcAft>
                        <a:buNone/>
                      </a:pPr>
                      <a:r>
                        <a:rPr lang="en-US" sz="2000" u="none" strike="noStrike" cap="none">
                          <a:solidFill>
                            <a:srgbClr val="000000"/>
                          </a:solidFill>
                          <a:latin typeface="Arial"/>
                          <a:ea typeface="Arial"/>
                          <a:cs typeface="Arial"/>
                          <a:sym typeface="Arial"/>
                        </a:rPr>
                        <a:t>Nghĩa vụ </a:t>
                      </a:r>
                      <a:endParaRPr sz="2000" u="none" strike="noStrike" cap="none"/>
                    </a:p>
                  </a:txBody>
                  <a:tcPr marL="190500" marR="190500" marT="190500" marB="190500" anchor="ctr">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gridSpan="2">
                  <a:txBody>
                    <a:bodyPr/>
                    <a:lstStyle/>
                    <a:p>
                      <a:pPr marL="0" marR="0" lvl="0" indent="0" algn="l" rtl="0">
                        <a:lnSpc>
                          <a:spcPct val="140000"/>
                        </a:lnSpc>
                        <a:spcBef>
                          <a:spcPts val="0"/>
                        </a:spcBef>
                        <a:spcAft>
                          <a:spcPts val="0"/>
                        </a:spcAft>
                        <a:buNone/>
                      </a:pPr>
                      <a:r>
                        <a:rPr lang="en-US" sz="2000" u="none" strike="noStrike" cap="none" dirty="0">
                          <a:solidFill>
                            <a:srgbClr val="000000"/>
                          </a:solidFill>
                          <a:latin typeface="Arial"/>
                          <a:ea typeface="Arial"/>
                          <a:cs typeface="Arial"/>
                          <a:sym typeface="Arial"/>
                        </a:rPr>
                        <a:t>HREDD (CSDD) </a:t>
                      </a:r>
                      <a:r>
                        <a:rPr lang="en-US" sz="2000" u="none" strike="noStrike" cap="none" dirty="0" err="1">
                          <a:solidFill>
                            <a:srgbClr val="000000"/>
                          </a:solidFill>
                          <a:latin typeface="Arial"/>
                          <a:ea typeface="Arial"/>
                          <a:cs typeface="Arial"/>
                          <a:sym typeface="Arial"/>
                        </a:rPr>
                        <a:t>dựa</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trên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rủi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ro</a:t>
                      </a:r>
                      <a:r>
                        <a:rPr lang="en-US" sz="2000" u="none" strike="noStrike" cap="none" dirty="0">
                          <a:solidFill>
                            <a:srgbClr val="000000"/>
                          </a:solidFill>
                          <a:latin typeface="Arial"/>
                          <a:ea typeface="Arial"/>
                          <a:cs typeface="Arial"/>
                          <a:sym typeface="Arial"/>
                        </a:rPr>
                        <a:t> và </a:t>
                      </a:r>
                      <a:r>
                        <a:rPr lang="en-US" sz="2000" u="none" strike="noStrike" cap="none" dirty="0" err="1">
                          <a:solidFill>
                            <a:srgbClr val="000000"/>
                          </a:solidFill>
                          <a:latin typeface="Arial"/>
                          <a:ea typeface="Arial"/>
                          <a:cs typeface="Arial"/>
                          <a:sym typeface="Arial"/>
                        </a:rPr>
                        <a:t>phải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được</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tích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hợp</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vào</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hệ</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thống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quản</a:t>
                      </a:r>
                      <a:r>
                        <a:rPr lang="en-US" sz="2000" u="none" strike="noStrike" cap="none" dirty="0">
                          <a:solidFill>
                            <a:srgbClr val="000000"/>
                          </a:solidFill>
                          <a:latin typeface="Arial"/>
                          <a:ea typeface="Arial"/>
                          <a:cs typeface="Arial"/>
                          <a:sym typeface="Arial"/>
                        </a:rPr>
                        <a:t> lý, bao </a:t>
                      </a:r>
                      <a:r>
                        <a:rPr lang="en-US" sz="2000" u="none" strike="noStrike" cap="none" dirty="0" err="1">
                          <a:solidFill>
                            <a:srgbClr val="000000"/>
                          </a:solidFill>
                          <a:latin typeface="Arial"/>
                          <a:ea typeface="Arial"/>
                          <a:cs typeface="Arial"/>
                          <a:sym typeface="Arial"/>
                        </a:rPr>
                        <a:t>trùm</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toàn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bộ</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hoạt</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động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của</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doanh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nghiệp</a:t>
                      </a:r>
                      <a:r>
                        <a:rPr lang="en-US" sz="2000" u="none" strike="noStrike" cap="none" dirty="0">
                          <a:solidFill>
                            <a:srgbClr val="000000"/>
                          </a:solidFill>
                          <a:latin typeface="Arial"/>
                          <a:ea typeface="Arial"/>
                          <a:cs typeface="Arial"/>
                          <a:sym typeface="Arial"/>
                        </a:rPr>
                        <a:t> và </a:t>
                      </a:r>
                      <a:r>
                        <a:rPr lang="en-US" sz="2000" u="none" strike="noStrike" cap="none" dirty="0" err="1">
                          <a:solidFill>
                            <a:srgbClr val="000000"/>
                          </a:solidFill>
                          <a:latin typeface="Arial"/>
                          <a:ea typeface="Arial"/>
                          <a:cs typeface="Arial"/>
                          <a:sym typeface="Arial"/>
                        </a:rPr>
                        <a:t>đối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tác</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có</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liên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quan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đến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choỗi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hoạt</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động</a:t>
                      </a:r>
                      <a:r>
                        <a:rPr lang="en-US" sz="2000" u="none" strike="noStrike" cap="none" dirty="0">
                          <a:solidFill>
                            <a:srgbClr val="000000"/>
                          </a:solidFill>
                          <a:latin typeface="Arial"/>
                          <a:ea typeface="Arial"/>
                          <a:cs typeface="Arial"/>
                          <a:sym typeface="Arial"/>
                        </a:rPr>
                        <a:t> (bao </a:t>
                      </a:r>
                      <a:r>
                        <a:rPr lang="en-US" sz="2000" u="none" strike="noStrike" cap="none" dirty="0" err="1">
                          <a:solidFill>
                            <a:srgbClr val="000000"/>
                          </a:solidFill>
                          <a:latin typeface="Arial"/>
                          <a:ea typeface="Arial"/>
                          <a:cs typeface="Arial"/>
                          <a:sym typeface="Arial"/>
                        </a:rPr>
                        <a:t>gồm</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cả</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trên</a:t>
                      </a:r>
                      <a:r>
                        <a:rPr lang="en-US" sz="2000" u="none" strike="noStrike" cap="none" dirty="0">
                          <a:solidFill>
                            <a:srgbClr val="000000"/>
                          </a:solidFill>
                          <a:latin typeface="Arial"/>
                          <a:ea typeface="Arial"/>
                          <a:cs typeface="Arial"/>
                          <a:sym typeface="Arial"/>
                        </a:rPr>
                        <a:t> và </a:t>
                      </a:r>
                      <a:r>
                        <a:rPr lang="en-US" sz="2000" u="none" strike="noStrike" cap="none" dirty="0" err="1">
                          <a:solidFill>
                            <a:srgbClr val="000000"/>
                          </a:solidFill>
                          <a:latin typeface="Arial"/>
                          <a:ea typeface="Arial"/>
                          <a:cs typeface="Arial"/>
                          <a:sym typeface="Arial"/>
                        </a:rPr>
                        <a:t>dưỡi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choỗi</a:t>
                      </a:r>
                      <a:r>
                        <a:rPr lang="en-US" sz="2000" u="none" strike="noStrike" cap="none" dirty="0">
                          <a:solidFill>
                            <a:srgbClr val="000000"/>
                          </a:solidFill>
                          <a:latin typeface="Arial"/>
                          <a:ea typeface="Arial"/>
                          <a:cs typeface="Arial"/>
                          <a:sym typeface="Arial"/>
                        </a:rPr>
                        <a:t>)</a:t>
                      </a:r>
                    </a:p>
                    <a:p>
                      <a:pPr marL="0" marR="0" lvl="0" indent="0" algn="l" rtl="0">
                        <a:lnSpc>
                          <a:spcPct val="140000"/>
                        </a:lnSpc>
                        <a:spcBef>
                          <a:spcPts val="0"/>
                        </a:spcBef>
                        <a:spcAft>
                          <a:spcPts val="0"/>
                        </a:spcAft>
                        <a:buNone/>
                      </a:pPr>
                      <a:r>
                        <a:rPr lang="en-US" sz="2000" u="none" strike="noStrike" cap="none" dirty="0">
                          <a:solidFill>
                            <a:srgbClr val="000000"/>
                          </a:solidFill>
                          <a:latin typeface="Arial"/>
                          <a:ea typeface="Arial"/>
                          <a:cs typeface="Arial"/>
                          <a:sym typeface="Arial"/>
                        </a:rPr>
                        <a:t>Hỗ trợ </a:t>
                      </a:r>
                      <a:r>
                        <a:rPr lang="en-US" sz="2000" u="none" strike="noStrike" cap="none" dirty="0" err="1">
                          <a:solidFill>
                            <a:srgbClr val="000000"/>
                          </a:solidFill>
                          <a:latin typeface="Arial"/>
                          <a:ea typeface="Arial"/>
                          <a:cs typeface="Arial"/>
                          <a:sym typeface="Arial"/>
                        </a:rPr>
                        <a:t>các</a:t>
                      </a:r>
                      <a:r>
                        <a:rPr lang="en-US" sz="2000" u="none" strike="noStrike" cap="none" dirty="0">
                          <a:solidFill>
                            <a:srgbClr val="000000"/>
                          </a:solidFill>
                          <a:latin typeface="Arial"/>
                          <a:ea typeface="Arial"/>
                          <a:cs typeface="Arial"/>
                          <a:sym typeface="Arial"/>
                        </a:rPr>
                        <a:t> SMEs </a:t>
                      </a:r>
                      <a:r>
                        <a:rPr lang="en-US" sz="2000" u="none" strike="noStrike" cap="none" dirty="0" err="1">
                          <a:solidFill>
                            <a:srgbClr val="000000"/>
                          </a:solidFill>
                          <a:latin typeface="Arial"/>
                          <a:ea typeface="Arial"/>
                          <a:cs typeface="Arial"/>
                          <a:sym typeface="Arial"/>
                        </a:rPr>
                        <a:t>mà</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công</a:t>
                      </a:r>
                      <a:r>
                        <a:rPr lang="en-US" sz="2000" u="none" strike="noStrike" cap="none" dirty="0">
                          <a:solidFill>
                            <a:srgbClr val="000000"/>
                          </a:solidFill>
                          <a:latin typeface="Arial"/>
                          <a:ea typeface="Arial"/>
                          <a:cs typeface="Arial"/>
                          <a:sym typeface="Arial"/>
                        </a:rPr>
                        <a:t> ty </a:t>
                      </a:r>
                      <a:r>
                        <a:rPr lang="en-US" sz="2000" u="none" strike="noStrike" cap="none" dirty="0" err="1">
                          <a:solidFill>
                            <a:srgbClr val="000000"/>
                          </a:solidFill>
                          <a:latin typeface="Arial"/>
                          <a:ea typeface="Arial"/>
                          <a:cs typeface="Arial"/>
                          <a:sym typeface="Arial"/>
                        </a:rPr>
                        <a:t>có</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quan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hệ</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kinh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doanh</a:t>
                      </a:r>
                      <a:endParaRPr sz="200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None/>
                      </a:pPr>
                      <a:r>
                        <a:rPr lang="en-US" sz="2000" u="none" strike="noStrike" cap="none" dirty="0">
                          <a:solidFill>
                            <a:srgbClr val="000000"/>
                          </a:solidFill>
                          <a:latin typeface="Arial"/>
                          <a:ea typeface="Arial"/>
                          <a:cs typeface="Arial"/>
                          <a:sym typeface="Arial"/>
                        </a:rPr>
                        <a:t>Cung </a:t>
                      </a:r>
                      <a:r>
                        <a:rPr lang="en-US" sz="2000" u="none" strike="noStrike" cap="none" dirty="0" err="1">
                          <a:solidFill>
                            <a:srgbClr val="000000"/>
                          </a:solidFill>
                          <a:latin typeface="Arial"/>
                          <a:ea typeface="Arial"/>
                          <a:cs typeface="Arial"/>
                          <a:sym typeface="Arial"/>
                        </a:rPr>
                        <a:t>cấp</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cơ</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chế</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giải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quyết</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khiếu</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nại</a:t>
                      </a:r>
                      <a:endParaRPr sz="200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None/>
                      </a:pPr>
                      <a:r>
                        <a:rPr lang="en-US" sz="2000" u="none" strike="noStrike" cap="none" dirty="0" err="1">
                          <a:solidFill>
                            <a:srgbClr val="000000"/>
                          </a:solidFill>
                          <a:latin typeface="Arial"/>
                          <a:ea typeface="Arial"/>
                          <a:cs typeface="Arial"/>
                          <a:sym typeface="Arial"/>
                        </a:rPr>
                        <a:t>Công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bố</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báo</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cáo</a:t>
                      </a:r>
                      <a:r>
                        <a:rPr lang="en-US" sz="2000" u="none" strike="noStrike" cap="none" dirty="0">
                          <a:solidFill>
                            <a:srgbClr val="000000"/>
                          </a:solidFill>
                          <a:latin typeface="Arial"/>
                          <a:ea typeface="Arial"/>
                          <a:cs typeface="Arial"/>
                          <a:sym typeface="Arial"/>
                        </a:rPr>
                        <a:t> CSDD </a:t>
                      </a:r>
                      <a:r>
                        <a:rPr lang="en-US" sz="2000" u="none" strike="noStrike" cap="none" dirty="0" err="1">
                          <a:solidFill>
                            <a:srgbClr val="000000"/>
                          </a:solidFill>
                          <a:latin typeface="Arial"/>
                          <a:ea typeface="Arial"/>
                          <a:cs typeface="Arial"/>
                          <a:sym typeface="Arial"/>
                        </a:rPr>
                        <a:t>hàng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năm</a:t>
                      </a:r>
                      <a:endParaRPr sz="200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None/>
                      </a:pPr>
                      <a:r>
                        <a:rPr lang="en-US" sz="2000" u="none" strike="noStrike" cap="none" dirty="0" err="1">
                          <a:solidFill>
                            <a:srgbClr val="000000"/>
                          </a:solidFill>
                          <a:latin typeface="Arial"/>
                          <a:ea typeface="Arial"/>
                          <a:cs typeface="Arial"/>
                          <a:sym typeface="Arial"/>
                        </a:rPr>
                        <a:t>Nếu</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không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tuân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thủ</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công</a:t>
                      </a:r>
                      <a:r>
                        <a:rPr lang="en-US" sz="2000" u="none" strike="noStrike" cap="none" dirty="0">
                          <a:solidFill>
                            <a:srgbClr val="000000"/>
                          </a:solidFill>
                          <a:latin typeface="Arial"/>
                          <a:ea typeface="Arial"/>
                          <a:cs typeface="Arial"/>
                          <a:sym typeface="Arial"/>
                        </a:rPr>
                        <a:t> ty </a:t>
                      </a:r>
                      <a:r>
                        <a:rPr lang="en-US" sz="2000" u="none" strike="noStrike" cap="none" dirty="0" err="1">
                          <a:solidFill>
                            <a:srgbClr val="000000"/>
                          </a:solidFill>
                          <a:latin typeface="Arial"/>
                          <a:ea typeface="Arial"/>
                          <a:cs typeface="Arial"/>
                          <a:sym typeface="Arial"/>
                        </a:rPr>
                        <a:t>sẽ</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phải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chịu</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trách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nhiệm</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với</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các</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thiệt</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hại</a:t>
                      </a:r>
                      <a:r>
                        <a:rPr lang="en-US" sz="2000" u="none" strike="noStrike" cap="none" dirty="0">
                          <a:solidFill>
                            <a:srgbClr val="000000"/>
                          </a:solidFill>
                          <a:latin typeface="Arial"/>
                          <a:ea typeface="Arial"/>
                          <a:cs typeface="Arial"/>
                          <a:sym typeface="Arial"/>
                        </a:rPr>
                        <a:t> và </a:t>
                      </a:r>
                      <a:r>
                        <a:rPr lang="en-US" sz="2000" u="none" strike="noStrike" cap="none" dirty="0" err="1">
                          <a:solidFill>
                            <a:srgbClr val="000000"/>
                          </a:solidFill>
                          <a:latin typeface="Arial"/>
                          <a:ea typeface="Arial"/>
                          <a:cs typeface="Arial"/>
                          <a:sym typeface="Arial"/>
                        </a:rPr>
                        <a:t>có</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thể</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bị</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phạt</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lên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đến</a:t>
                      </a:r>
                      <a:r>
                        <a:rPr lang="en-US" sz="2000" u="none" strike="noStrike" cap="none" dirty="0">
                          <a:solidFill>
                            <a:srgbClr val="000000"/>
                          </a:solidFill>
                          <a:latin typeface="Arial"/>
                          <a:ea typeface="Arial"/>
                          <a:cs typeface="Arial"/>
                          <a:sym typeface="Arial"/>
                        </a:rPr>
                        <a:t> 5% </a:t>
                      </a:r>
                      <a:r>
                        <a:rPr lang="en-US" sz="2000" u="none" strike="noStrike" cap="none" dirty="0" err="1">
                          <a:solidFill>
                            <a:srgbClr val="000000"/>
                          </a:solidFill>
                          <a:latin typeface="Arial"/>
                          <a:ea typeface="Arial"/>
                          <a:cs typeface="Arial"/>
                          <a:sym typeface="Arial"/>
                        </a:rPr>
                        <a:t>doanh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số</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toàn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cầu</a:t>
                      </a:r>
                      <a:r>
                        <a:rPr lang="en-US" sz="2000" u="none" strike="noStrike" cap="none" dirty="0">
                          <a:solidFill>
                            <a:srgbClr val="000000"/>
                          </a:solidFill>
                          <a:latin typeface="Arial"/>
                          <a:ea typeface="Arial"/>
                          <a:cs typeface="Arial"/>
                          <a:sym typeface="Arial"/>
                        </a:rPr>
                        <a:t>)</a:t>
                      </a:r>
                      <a:endParaRPr sz="2000" u="none" strike="noStrike" cap="none" dirty="0"/>
                    </a:p>
                  </a:txBody>
                  <a:tcPr marL="190500" marR="190500" marT="190500" marB="190500" anchor="ctr">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584907">
                <a:tc>
                  <a:txBody>
                    <a:bodyPr/>
                    <a:lstStyle/>
                    <a:p>
                      <a:pPr marL="0" marR="0" lvl="0" indent="0" algn="l" rtl="0">
                        <a:lnSpc>
                          <a:spcPct val="140000"/>
                        </a:lnSpc>
                        <a:spcBef>
                          <a:spcPts val="0"/>
                        </a:spcBef>
                        <a:spcAft>
                          <a:spcPts val="0"/>
                        </a:spcAft>
                        <a:buNone/>
                      </a:pPr>
                      <a:r>
                        <a:rPr lang="en-US" sz="2000" u="none" strike="noStrike" cap="none" dirty="0" err="1">
                          <a:solidFill>
                            <a:srgbClr val="000000"/>
                          </a:solidFill>
                          <a:latin typeface="Arial"/>
                          <a:ea typeface="Arial"/>
                          <a:cs typeface="Arial"/>
                          <a:sym typeface="Arial"/>
                        </a:rPr>
                        <a:t>Tình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trạng</a:t>
                      </a:r>
                      <a:endParaRPr sz="2000" u="none" strike="noStrike" cap="none" dirty="0"/>
                    </a:p>
                  </a:txBody>
                  <a:tcPr marL="190500" marR="190500" marT="190500" marB="190500">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gridSpan="2">
                  <a:txBody>
                    <a:bodyPr/>
                    <a:lstStyle/>
                    <a:p>
                      <a:pPr marL="0" marR="0" lvl="0" indent="0" algn="l" rtl="0">
                        <a:lnSpc>
                          <a:spcPct val="140000"/>
                        </a:lnSpc>
                        <a:spcBef>
                          <a:spcPts val="0"/>
                        </a:spcBef>
                        <a:spcAft>
                          <a:spcPts val="0"/>
                        </a:spcAft>
                        <a:buNone/>
                      </a:pPr>
                      <a:r>
                        <a:rPr lang="en-US" sz="2000" u="none" strike="noStrike" cap="none" dirty="0" err="1">
                          <a:solidFill>
                            <a:srgbClr val="000000"/>
                          </a:solidFill>
                          <a:latin typeface="Arial"/>
                          <a:ea typeface="Arial"/>
                          <a:cs typeface="Arial"/>
                          <a:sym typeface="Arial"/>
                        </a:rPr>
                        <a:t>Đang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trong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quy</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trình</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thông</a:t>
                      </a:r>
                      <a:r>
                        <a:rPr lang="en-US" sz="2000" u="none" strike="noStrike" cap="none" dirty="0">
                          <a:solidFill>
                            <a:srgbClr val="000000"/>
                          </a:solidFill>
                          <a:latin typeface="Arial"/>
                          <a:ea typeface="Arial"/>
                          <a:cs typeface="Arial"/>
                          <a:sym typeface="Arial"/>
                        </a:rPr>
                        <a:t> qua (2024Lưu ý: </a:t>
                      </a:r>
                      <a:r>
                        <a:rPr lang="en-US" sz="2000" u="none" strike="noStrike" cap="none" dirty="0" err="1">
                          <a:solidFill>
                            <a:srgbClr val="000000"/>
                          </a:solidFill>
                          <a:latin typeface="Arial"/>
                          <a:ea typeface="Arial"/>
                          <a:cs typeface="Arial"/>
                          <a:sym typeface="Arial"/>
                        </a:rPr>
                        <a:t>bảng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này</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được</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dựa</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trên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bản</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dự</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công</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bố</a:t>
                      </a:r>
                      <a:r>
                        <a:rPr lang="en-US" sz="2000" u="none" strike="noStrike" cap="none" dirty="0">
                          <a:solidFill>
                            <a:srgbClr val="000000"/>
                          </a:solidFill>
                          <a:latin typeface="Arial"/>
                          <a:ea typeface="Arial"/>
                          <a:cs typeface="Arial"/>
                          <a:sym typeface="Arial"/>
                        </a:rPr>
                        <a:t> </a:t>
                      </a:r>
                      <a:r>
                        <a:rPr lang="en-US" sz="2000" u="none" strike="noStrike" cap="none" dirty="0" err="1">
                          <a:solidFill>
                            <a:srgbClr val="000000"/>
                          </a:solidFill>
                          <a:latin typeface="Arial"/>
                          <a:ea typeface="Arial"/>
                          <a:cs typeface="Arial"/>
                          <a:sym typeface="Arial"/>
                        </a:rPr>
                        <a:t>ngày</a:t>
                      </a:r>
                      <a:r>
                        <a:rPr lang="en-US" sz="2000" u="none" strike="noStrike" cap="none" dirty="0">
                          <a:solidFill>
                            <a:srgbClr val="000000"/>
                          </a:solidFill>
                          <a:latin typeface="Arial"/>
                          <a:ea typeface="Arial"/>
                          <a:cs typeface="Arial"/>
                          <a:sym typeface="Arial"/>
                        </a:rPr>
                        <a:t> 15/03/2024</a:t>
                      </a:r>
                      <a:endParaRPr sz="2000" u="none" strike="noStrike" cap="none" dirty="0"/>
                    </a:p>
                  </a:txBody>
                  <a:tcPr marL="190500" marR="190500" marT="190500" marB="190500">
                    <a:lnL w="28575" cap="flat" cmpd="sng">
                      <a:solidFill>
                        <a:srgbClr val="00A7E2"/>
                      </a:solidFill>
                      <a:prstDash val="solid"/>
                      <a:round/>
                      <a:headEnd type="none" w="sm" len="sm"/>
                      <a:tailEnd type="none" w="sm" len="sm"/>
                    </a:lnL>
                    <a:lnR w="28575" cap="flat" cmpd="sng">
                      <a:solidFill>
                        <a:srgbClr val="00A7E2"/>
                      </a:solidFill>
                      <a:prstDash val="solid"/>
                      <a:round/>
                      <a:headEnd type="none" w="sm" len="sm"/>
                      <a:tailEnd type="none" w="sm" len="sm"/>
                    </a:lnR>
                    <a:lnT w="28575" cap="flat" cmpd="sng">
                      <a:solidFill>
                        <a:srgbClr val="00A7E2"/>
                      </a:solidFill>
                      <a:prstDash val="solid"/>
                      <a:round/>
                      <a:headEnd type="none" w="sm" len="sm"/>
                      <a:tailEnd type="none" w="sm" len="sm"/>
                    </a:lnT>
                    <a:lnB w="28575" cap="flat" cmpd="sng">
                      <a:solidFill>
                        <a:srgbClr val="00A7E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82" name="Google Shape;282;p6"/>
          <p:cNvSpPr txBox="1"/>
          <p:nvPr/>
        </p:nvSpPr>
        <p:spPr>
          <a:xfrm>
            <a:off x="862879" y="145886"/>
            <a:ext cx="15991200" cy="664797"/>
          </a:xfrm>
          <a:prstGeom prst="rect">
            <a:avLst/>
          </a:prstGeom>
          <a:noFill/>
          <a:ln>
            <a:noFill/>
          </a:ln>
        </p:spPr>
        <p:txBody>
          <a:bodyPr spcFirstLastPara="1" wrap="square" lIns="0" tIns="0" rIns="0" bIns="0" anchor="t" anchorCtr="0">
            <a:spAutoFit/>
          </a:bodyPr>
          <a:lstStyle/>
          <a:p>
            <a:pPr marL="0" marR="0" lvl="0" indent="0" algn="l" rtl="0">
              <a:lnSpc>
                <a:spcPct val="107985"/>
              </a:lnSpc>
              <a:spcBef>
                <a:spcPts val="0"/>
              </a:spcBef>
              <a:spcAft>
                <a:spcPts val="0"/>
              </a:spcAft>
              <a:buNone/>
            </a:pPr>
            <a:r>
              <a:rPr lang="en-US" sz="4000" b="0" i="0" u="none" strike="noStrike" cap="none" dirty="0" err="1">
                <a:solidFill>
                  <a:srgbClr val="193C6A"/>
                </a:solidFill>
                <a:latin typeface="Arial"/>
                <a:ea typeface="Arial"/>
                <a:cs typeface="Arial"/>
                <a:sym typeface="Arial"/>
              </a:rPr>
              <a:t>Chỉ</a:t>
            </a:r>
            <a:r>
              <a:rPr lang="en-US" sz="4000" b="0" i="0" u="none" strike="noStrike" cap="none" dirty="0">
                <a:solidFill>
                  <a:srgbClr val="193C6A"/>
                </a:solidFill>
                <a:latin typeface="Arial"/>
                <a:ea typeface="Arial"/>
                <a:cs typeface="Arial"/>
                <a:sym typeface="Arial"/>
              </a:rPr>
              <a:t> </a:t>
            </a:r>
            <a:r>
              <a:rPr lang="en-US" sz="4000" b="0" i="0" u="none" strike="noStrike" cap="none" dirty="0" err="1">
                <a:solidFill>
                  <a:srgbClr val="193C6A"/>
                </a:solidFill>
                <a:latin typeface="Arial"/>
                <a:ea typeface="Arial"/>
                <a:cs typeface="Arial"/>
                <a:sym typeface="Arial"/>
              </a:rPr>
              <a:t>thị</a:t>
            </a:r>
            <a:r>
              <a:rPr lang="en-US" sz="4000" b="0" i="0" u="none" strike="noStrike" cap="none" dirty="0">
                <a:solidFill>
                  <a:srgbClr val="193C6A"/>
                </a:solidFill>
                <a:latin typeface="Arial"/>
                <a:ea typeface="Arial"/>
                <a:cs typeface="Arial"/>
                <a:sym typeface="Arial"/>
              </a:rPr>
              <a:t> </a:t>
            </a:r>
            <a:r>
              <a:rPr lang="en-US" sz="4000" b="0" i="0" u="none" strike="noStrike" cap="none" dirty="0" err="1">
                <a:solidFill>
                  <a:srgbClr val="193C6A"/>
                </a:solidFill>
                <a:latin typeface="Arial"/>
                <a:ea typeface="Arial"/>
                <a:cs typeface="Arial"/>
                <a:sym typeface="Arial"/>
              </a:rPr>
              <a:t>về</a:t>
            </a:r>
            <a:r>
              <a:rPr lang="en-US" sz="4000" b="0" i="0" u="none" strike="noStrike" cap="none" dirty="0">
                <a:solidFill>
                  <a:srgbClr val="193C6A"/>
                </a:solidFill>
                <a:latin typeface="Arial"/>
                <a:ea typeface="Arial"/>
                <a:cs typeface="Arial"/>
                <a:sym typeface="Arial"/>
              </a:rPr>
              <a:t> </a:t>
            </a:r>
            <a:r>
              <a:rPr lang="en-US" sz="4000" b="0" i="0" u="none" strike="noStrike" cap="none" dirty="0" err="1">
                <a:solidFill>
                  <a:srgbClr val="193C6A"/>
                </a:solidFill>
                <a:latin typeface="Arial"/>
                <a:ea typeface="Arial"/>
                <a:cs typeface="Arial"/>
                <a:sym typeface="Arial"/>
              </a:rPr>
              <a:t>Rà</a:t>
            </a:r>
            <a:r>
              <a:rPr lang="en-US" sz="4000" b="0" i="0" u="none" strike="noStrike" cap="none" dirty="0">
                <a:solidFill>
                  <a:srgbClr val="193C6A"/>
                </a:solidFill>
                <a:latin typeface="Arial"/>
                <a:ea typeface="Arial"/>
                <a:cs typeface="Arial"/>
                <a:sym typeface="Arial"/>
              </a:rPr>
              <a:t> </a:t>
            </a:r>
            <a:r>
              <a:rPr lang="en-US" sz="4000" b="0" i="0" u="none" strike="noStrike" cap="none" dirty="0" err="1">
                <a:solidFill>
                  <a:srgbClr val="193C6A"/>
                </a:solidFill>
                <a:latin typeface="Arial"/>
                <a:ea typeface="Arial"/>
                <a:cs typeface="Arial"/>
                <a:sym typeface="Arial"/>
              </a:rPr>
              <a:t>soát</a:t>
            </a:r>
            <a:r>
              <a:rPr lang="en-US" sz="4000" b="0" i="0" u="none" strike="noStrike" cap="none" dirty="0">
                <a:solidFill>
                  <a:srgbClr val="193C6A"/>
                </a:solidFill>
                <a:latin typeface="Arial"/>
                <a:ea typeface="Arial"/>
                <a:cs typeface="Arial"/>
                <a:sym typeface="Arial"/>
              </a:rPr>
              <a:t> </a:t>
            </a:r>
            <a:r>
              <a:rPr lang="en-US" sz="4000" b="0" i="0" u="none" strike="noStrike" cap="none" dirty="0" err="1">
                <a:solidFill>
                  <a:srgbClr val="193C6A"/>
                </a:solidFill>
                <a:latin typeface="Arial"/>
                <a:ea typeface="Arial"/>
                <a:cs typeface="Arial"/>
                <a:sym typeface="Arial"/>
              </a:rPr>
              <a:t>Bền</a:t>
            </a:r>
            <a:r>
              <a:rPr lang="en-US" sz="4000" b="0" i="0" u="none" strike="noStrike" cap="none" dirty="0">
                <a:solidFill>
                  <a:srgbClr val="193C6A"/>
                </a:solidFill>
                <a:latin typeface="Arial"/>
                <a:ea typeface="Arial"/>
                <a:cs typeface="Arial"/>
                <a:sym typeface="Arial"/>
              </a:rPr>
              <a:t> </a:t>
            </a:r>
            <a:r>
              <a:rPr lang="en-US" sz="4000" b="0" i="0" u="none" strike="noStrike" cap="none" dirty="0" err="1">
                <a:solidFill>
                  <a:srgbClr val="193C6A"/>
                </a:solidFill>
                <a:latin typeface="Arial"/>
                <a:ea typeface="Arial"/>
                <a:cs typeface="Arial"/>
                <a:sym typeface="Arial"/>
              </a:rPr>
              <a:t>vững</a:t>
            </a:r>
            <a:r>
              <a:rPr lang="en-US" sz="4000" b="0" i="0" u="none" strike="noStrike" cap="none" dirty="0">
                <a:solidFill>
                  <a:srgbClr val="193C6A"/>
                </a:solidFill>
                <a:latin typeface="Arial"/>
                <a:ea typeface="Arial"/>
                <a:cs typeface="Arial"/>
                <a:sym typeface="Arial"/>
              </a:rPr>
              <a:t> </a:t>
            </a:r>
            <a:r>
              <a:rPr lang="en-US" sz="4000" b="0" i="0" u="none" strike="noStrike" cap="none" dirty="0" err="1">
                <a:solidFill>
                  <a:srgbClr val="193C6A"/>
                </a:solidFill>
                <a:latin typeface="Arial"/>
                <a:ea typeface="Arial"/>
                <a:cs typeface="Arial"/>
                <a:sym typeface="Arial"/>
              </a:rPr>
              <a:t>của</a:t>
            </a:r>
            <a:r>
              <a:rPr lang="en-US" sz="4000" b="0" i="0" u="none" strike="noStrike" cap="none" dirty="0">
                <a:solidFill>
                  <a:srgbClr val="193C6A"/>
                </a:solidFill>
                <a:latin typeface="Arial"/>
                <a:ea typeface="Arial"/>
                <a:cs typeface="Arial"/>
                <a:sym typeface="Arial"/>
              </a:rPr>
              <a:t> EU </a:t>
            </a:r>
            <a:r>
              <a:rPr lang="en-US" sz="4000" b="0" i="0" u="none" strike="noStrike" cap="none" dirty="0" err="1">
                <a:solidFill>
                  <a:srgbClr val="193C6A"/>
                </a:solidFill>
                <a:latin typeface="Arial"/>
                <a:ea typeface="Arial"/>
                <a:cs typeface="Arial"/>
                <a:sym typeface="Arial"/>
              </a:rPr>
              <a:t>sắp</a:t>
            </a:r>
            <a:r>
              <a:rPr lang="en-US" sz="4000" b="0" i="0" u="none" strike="noStrike" cap="none" dirty="0">
                <a:solidFill>
                  <a:srgbClr val="193C6A"/>
                </a:solidFill>
                <a:latin typeface="Arial"/>
                <a:ea typeface="Arial"/>
                <a:cs typeface="Arial"/>
                <a:sym typeface="Arial"/>
              </a:rPr>
              <a:t> ban </a:t>
            </a:r>
            <a:r>
              <a:rPr lang="en-US" sz="4000" b="0" i="0" u="none" strike="noStrike" cap="none" dirty="0" err="1">
                <a:solidFill>
                  <a:srgbClr val="193C6A"/>
                </a:solidFill>
                <a:latin typeface="Arial"/>
                <a:ea typeface="Arial"/>
                <a:cs typeface="Arial"/>
                <a:sym typeface="Arial"/>
              </a:rPr>
              <a:t>hành</a:t>
            </a:r>
            <a:r>
              <a:rPr lang="en-US" sz="4000" b="0" i="0" u="none" strike="noStrike" cap="none" dirty="0">
                <a:solidFill>
                  <a:srgbClr val="193C6A"/>
                </a:solidFill>
                <a:latin typeface="Arial"/>
                <a:ea typeface="Arial"/>
                <a:cs typeface="Arial"/>
                <a:sym typeface="Arial"/>
              </a:rPr>
              <a:t> (CS3D) </a:t>
            </a:r>
            <a:endParaRPr sz="4000" dirty="0"/>
          </a:p>
        </p:txBody>
      </p:sp>
      <p:sp>
        <p:nvSpPr>
          <p:cNvPr id="283" name="Google Shape;283;p6"/>
          <p:cNvSpPr/>
          <p:nvPr/>
        </p:nvSpPr>
        <p:spPr>
          <a:xfrm>
            <a:off x="-829276" y="321029"/>
            <a:ext cx="1658552" cy="814764"/>
          </a:xfrm>
          <a:custGeom>
            <a:avLst/>
            <a:gdLst/>
            <a:ahLst/>
            <a:cxnLst/>
            <a:rect l="l" t="t" r="r" b="b"/>
            <a:pathLst>
              <a:path w="1658552" h="814764" extrusionOk="0">
                <a:moveTo>
                  <a:pt x="0" y="0"/>
                </a:moveTo>
                <a:lnTo>
                  <a:pt x="1658552" y="0"/>
                </a:lnTo>
                <a:lnTo>
                  <a:pt x="1658552" y="814763"/>
                </a:lnTo>
                <a:lnTo>
                  <a:pt x="0" y="814763"/>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91"/>
        <p:cNvGrpSpPr/>
        <p:nvPr/>
      </p:nvGrpSpPr>
      <p:grpSpPr>
        <a:xfrm>
          <a:off x="0" y="0"/>
          <a:ext cx="0" cy="0"/>
          <a:chOff x="0" y="0"/>
          <a:chExt cx="0" cy="0"/>
        </a:xfrm>
      </p:grpSpPr>
      <p:sp>
        <p:nvSpPr>
          <p:cNvPr id="292" name="Google Shape;292;p7"/>
          <p:cNvSpPr/>
          <p:nvPr/>
        </p:nvSpPr>
        <p:spPr>
          <a:xfrm>
            <a:off x="-979439" y="-637959"/>
            <a:ext cx="6605132" cy="4321851"/>
          </a:xfrm>
          <a:custGeom>
            <a:avLst/>
            <a:gdLst/>
            <a:ahLst/>
            <a:cxnLst/>
            <a:rect l="l" t="t" r="r" b="b"/>
            <a:pathLst>
              <a:path w="6605132" h="4321851" extrusionOk="0">
                <a:moveTo>
                  <a:pt x="0" y="0"/>
                </a:moveTo>
                <a:lnTo>
                  <a:pt x="6605132" y="0"/>
                </a:lnTo>
                <a:lnTo>
                  <a:pt x="6605132" y="4321851"/>
                </a:lnTo>
                <a:lnTo>
                  <a:pt x="0" y="4321851"/>
                </a:lnTo>
                <a:lnTo>
                  <a:pt x="0" y="0"/>
                </a:lnTo>
                <a:close/>
              </a:path>
            </a:pathLst>
          </a:custGeom>
          <a:blipFill rotWithShape="1">
            <a:blip r:embed="rId3">
              <a:alphaModFix/>
            </a:blip>
            <a:stretch>
              <a:fillRect/>
            </a:stretch>
          </a:blipFill>
          <a:ln>
            <a:noFill/>
          </a:ln>
        </p:spPr>
        <p:txBody>
          <a:bodyPr/>
          <a:lstStyle/>
          <a:p>
            <a:endParaRPr lang="en-US"/>
          </a:p>
        </p:txBody>
      </p:sp>
      <p:sp>
        <p:nvSpPr>
          <p:cNvPr id="293" name="Google Shape;293;p7"/>
          <p:cNvSpPr/>
          <p:nvPr/>
        </p:nvSpPr>
        <p:spPr>
          <a:xfrm>
            <a:off x="14246001" y="7236870"/>
            <a:ext cx="4987986" cy="3711150"/>
          </a:xfrm>
          <a:custGeom>
            <a:avLst/>
            <a:gdLst/>
            <a:ahLst/>
            <a:cxnLst/>
            <a:rect l="l" t="t" r="r" b="b"/>
            <a:pathLst>
              <a:path w="4987986" h="3711150" extrusionOk="0">
                <a:moveTo>
                  <a:pt x="0" y="0"/>
                </a:moveTo>
                <a:lnTo>
                  <a:pt x="4987986" y="0"/>
                </a:lnTo>
                <a:lnTo>
                  <a:pt x="4987986" y="3711150"/>
                </a:lnTo>
                <a:lnTo>
                  <a:pt x="0" y="3711150"/>
                </a:lnTo>
                <a:lnTo>
                  <a:pt x="0" y="0"/>
                </a:lnTo>
                <a:close/>
              </a:path>
            </a:pathLst>
          </a:custGeom>
          <a:blipFill rotWithShape="1">
            <a:blip r:embed="rId4">
              <a:alphaModFix/>
            </a:blip>
            <a:stretch>
              <a:fillRect/>
            </a:stretch>
          </a:blipFill>
          <a:ln>
            <a:noFill/>
          </a:ln>
        </p:spPr>
        <p:txBody>
          <a:bodyPr/>
          <a:lstStyle/>
          <a:p>
            <a:endParaRPr lang="en-US"/>
          </a:p>
        </p:txBody>
      </p:sp>
      <p:grpSp>
        <p:nvGrpSpPr>
          <p:cNvPr id="294" name="Google Shape;294;p7"/>
          <p:cNvGrpSpPr/>
          <p:nvPr/>
        </p:nvGrpSpPr>
        <p:grpSpPr>
          <a:xfrm>
            <a:off x="9201150" y="9710120"/>
            <a:ext cx="9144025" cy="576880"/>
            <a:chOff x="0" y="-9525"/>
            <a:chExt cx="21473371" cy="1354717"/>
          </a:xfrm>
        </p:grpSpPr>
        <p:sp>
          <p:nvSpPr>
            <p:cNvPr id="295" name="Google Shape;295;p7"/>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296" name="Google Shape;296;p7"/>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297" name="Google Shape;297;p7"/>
          <p:cNvGrpSpPr/>
          <p:nvPr/>
        </p:nvGrpSpPr>
        <p:grpSpPr>
          <a:xfrm>
            <a:off x="57150" y="9706767"/>
            <a:ext cx="9144025" cy="580233"/>
            <a:chOff x="0" y="-9525"/>
            <a:chExt cx="21473371" cy="1362590"/>
          </a:xfrm>
        </p:grpSpPr>
        <p:sp>
          <p:nvSpPr>
            <p:cNvPr id="298" name="Google Shape;298;p7"/>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299" name="Google Shape;299;p7"/>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300" name="Google Shape;300;p7"/>
          <p:cNvSpPr/>
          <p:nvPr/>
        </p:nvSpPr>
        <p:spPr>
          <a:xfrm>
            <a:off x="2055030" y="1981844"/>
            <a:ext cx="14177942" cy="6844583"/>
          </a:xfrm>
          <a:custGeom>
            <a:avLst/>
            <a:gdLst/>
            <a:ahLst/>
            <a:cxnLst/>
            <a:rect l="l" t="t" r="r" b="b"/>
            <a:pathLst>
              <a:path w="7063190" h="3409845" extrusionOk="0">
                <a:moveTo>
                  <a:pt x="6938729" y="3409845"/>
                </a:moveTo>
                <a:lnTo>
                  <a:pt x="124460" y="3409845"/>
                </a:lnTo>
                <a:cubicBezTo>
                  <a:pt x="55880" y="3409845"/>
                  <a:pt x="0" y="3353965"/>
                  <a:pt x="0" y="3285384"/>
                </a:cubicBezTo>
                <a:lnTo>
                  <a:pt x="0" y="124460"/>
                </a:lnTo>
                <a:cubicBezTo>
                  <a:pt x="0" y="55880"/>
                  <a:pt x="55880" y="0"/>
                  <a:pt x="124460" y="0"/>
                </a:cubicBezTo>
                <a:lnTo>
                  <a:pt x="6938729" y="0"/>
                </a:lnTo>
                <a:cubicBezTo>
                  <a:pt x="7007309" y="0"/>
                  <a:pt x="7063190" y="55880"/>
                  <a:pt x="7063190" y="124460"/>
                </a:cubicBezTo>
                <a:lnTo>
                  <a:pt x="7063190" y="3285385"/>
                </a:lnTo>
                <a:cubicBezTo>
                  <a:pt x="7063190" y="3353965"/>
                  <a:pt x="7007309" y="3409845"/>
                  <a:pt x="6938729" y="3409845"/>
                </a:cubicBezTo>
                <a:close/>
              </a:path>
            </a:pathLst>
          </a:custGeom>
          <a:solidFill>
            <a:srgbClr val="5FC3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150" y="2329448"/>
            <a:ext cx="2621512" cy="2310207"/>
          </a:xfrm>
          <a:custGeom>
            <a:avLst/>
            <a:gdLst/>
            <a:ahLst/>
            <a:cxnLst/>
            <a:rect l="l" t="t" r="r" b="b"/>
            <a:pathLst>
              <a:path w="2621512" h="2310207" extrusionOk="0">
                <a:moveTo>
                  <a:pt x="0" y="0"/>
                </a:moveTo>
                <a:lnTo>
                  <a:pt x="2621512" y="0"/>
                </a:lnTo>
                <a:lnTo>
                  <a:pt x="2621512" y="2310207"/>
                </a:lnTo>
                <a:lnTo>
                  <a:pt x="0" y="2310207"/>
                </a:lnTo>
                <a:lnTo>
                  <a:pt x="0" y="0"/>
                </a:lnTo>
                <a:close/>
              </a:path>
            </a:pathLst>
          </a:custGeom>
          <a:blipFill rotWithShape="1">
            <a:blip r:embed="rId5">
              <a:alphaModFix/>
            </a:blip>
            <a:stretch>
              <a:fillRect/>
            </a:stretch>
          </a:blipFill>
          <a:ln>
            <a:noFill/>
          </a:ln>
        </p:spPr>
        <p:txBody>
          <a:bodyPr/>
          <a:lstStyle/>
          <a:p>
            <a:endParaRPr lang="en-US"/>
          </a:p>
        </p:txBody>
      </p:sp>
      <p:sp>
        <p:nvSpPr>
          <p:cNvPr id="302" name="Google Shape;302;p7"/>
          <p:cNvSpPr txBox="1"/>
          <p:nvPr/>
        </p:nvSpPr>
        <p:spPr>
          <a:xfrm>
            <a:off x="4898468" y="3465502"/>
            <a:ext cx="9971640" cy="4030529"/>
          </a:xfrm>
          <a:prstGeom prst="rect">
            <a:avLst/>
          </a:prstGeom>
          <a:noFill/>
          <a:ln>
            <a:noFill/>
          </a:ln>
        </p:spPr>
        <p:txBody>
          <a:bodyPr spcFirstLastPara="1" wrap="square" lIns="0" tIns="0" rIns="0" bIns="0" anchor="t" anchorCtr="0">
            <a:spAutoFit/>
          </a:bodyPr>
          <a:lstStyle/>
          <a:p>
            <a:pPr marL="0" marR="0" lvl="0" indent="0" algn="just" rtl="0">
              <a:lnSpc>
                <a:spcPct val="119986"/>
              </a:lnSpc>
              <a:spcBef>
                <a:spcPts val="0"/>
              </a:spcBef>
              <a:spcAft>
                <a:spcPts val="0"/>
              </a:spcAft>
              <a:buNone/>
            </a:pPr>
            <a:r>
              <a:rPr lang="en-US" sz="4398" b="0" i="0" u="none" strike="noStrike" cap="none">
                <a:solidFill>
                  <a:srgbClr val="0E2845"/>
                </a:solidFill>
                <a:latin typeface="Arial"/>
                <a:ea typeface="Arial"/>
                <a:cs typeface="Arial"/>
                <a:sym typeface="Arial"/>
              </a:rPr>
              <a:t>CTHĐQG của Nhật Bản về Kinh doanh và Quyền con người, Hướng dẫn tôn trọng Quyền con người trong chuỗi cung ứng có trách nhiệm và ý nghĩa đối với doanh nghiệp Nhật Bản và chuỗi cung ứng tại Việt Nam?</a:t>
            </a:r>
            <a:endParaRPr/>
          </a:p>
        </p:txBody>
      </p:sp>
      <p:sp>
        <p:nvSpPr>
          <p:cNvPr id="303" name="Google Shape;303;p7"/>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6">
              <a:alphaModFix/>
            </a:blip>
            <a:stretch>
              <a:fillRect r="-113"/>
            </a:stretch>
          </a:blip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07"/>
        <p:cNvGrpSpPr/>
        <p:nvPr/>
      </p:nvGrpSpPr>
      <p:grpSpPr>
        <a:xfrm>
          <a:off x="0" y="0"/>
          <a:ext cx="0" cy="0"/>
          <a:chOff x="0" y="0"/>
          <a:chExt cx="0" cy="0"/>
        </a:xfrm>
      </p:grpSpPr>
      <p:sp>
        <p:nvSpPr>
          <p:cNvPr id="308" name="Google Shape;308;p8"/>
          <p:cNvSpPr/>
          <p:nvPr/>
        </p:nvSpPr>
        <p:spPr>
          <a:xfrm>
            <a:off x="1673520" y="2744880"/>
            <a:ext cx="14940960" cy="6513420"/>
          </a:xfrm>
          <a:custGeom>
            <a:avLst/>
            <a:gdLst/>
            <a:ahLst/>
            <a:cxnLst/>
            <a:rect l="l" t="t" r="r" b="b"/>
            <a:pathLst>
              <a:path w="14940960" h="6513420" extrusionOk="0">
                <a:moveTo>
                  <a:pt x="0" y="0"/>
                </a:moveTo>
                <a:lnTo>
                  <a:pt x="14940960" y="0"/>
                </a:lnTo>
                <a:lnTo>
                  <a:pt x="14940960" y="6513420"/>
                </a:lnTo>
                <a:lnTo>
                  <a:pt x="0" y="6513420"/>
                </a:lnTo>
                <a:lnTo>
                  <a:pt x="0" y="0"/>
                </a:lnTo>
                <a:close/>
              </a:path>
            </a:pathLst>
          </a:custGeom>
          <a:blipFill rotWithShape="1">
            <a:blip r:embed="rId3">
              <a:alphaModFix/>
            </a:blip>
            <a:stretch>
              <a:fillRect/>
            </a:stretch>
          </a:blipFill>
          <a:ln>
            <a:noFill/>
          </a:ln>
        </p:spPr>
        <p:txBody>
          <a:bodyPr/>
          <a:lstStyle/>
          <a:p>
            <a:endParaRPr lang="en-US"/>
          </a:p>
        </p:txBody>
      </p:sp>
      <p:grpSp>
        <p:nvGrpSpPr>
          <p:cNvPr id="309" name="Google Shape;309;p8"/>
          <p:cNvGrpSpPr/>
          <p:nvPr/>
        </p:nvGrpSpPr>
        <p:grpSpPr>
          <a:xfrm>
            <a:off x="57150" y="9706767"/>
            <a:ext cx="9144025" cy="580233"/>
            <a:chOff x="0" y="-9525"/>
            <a:chExt cx="21473371" cy="1362590"/>
          </a:xfrm>
        </p:grpSpPr>
        <p:sp>
          <p:nvSpPr>
            <p:cNvPr id="310" name="Google Shape;310;p8"/>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311" name="Google Shape;311;p8"/>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grpSp>
        <p:nvGrpSpPr>
          <p:cNvPr id="312" name="Google Shape;312;p8"/>
          <p:cNvGrpSpPr/>
          <p:nvPr/>
        </p:nvGrpSpPr>
        <p:grpSpPr>
          <a:xfrm>
            <a:off x="9201150" y="9710120"/>
            <a:ext cx="9144025" cy="576880"/>
            <a:chOff x="0" y="-9525"/>
            <a:chExt cx="21473371" cy="1354717"/>
          </a:xfrm>
        </p:grpSpPr>
        <p:sp>
          <p:nvSpPr>
            <p:cNvPr id="313" name="Google Shape;313;p8"/>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314" name="Google Shape;314;p8"/>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sp>
        <p:nvSpPr>
          <p:cNvPr id="315" name="Google Shape;315;p8"/>
          <p:cNvSpPr/>
          <p:nvPr/>
        </p:nvSpPr>
        <p:spPr>
          <a:xfrm>
            <a:off x="16093557" y="206188"/>
            <a:ext cx="2042153" cy="589464"/>
          </a:xfrm>
          <a:custGeom>
            <a:avLst/>
            <a:gdLst/>
            <a:ahLst/>
            <a:cxnLst/>
            <a:rect l="l" t="t" r="r" b="b"/>
            <a:pathLst>
              <a:path w="2042153" h="589464" extrusionOk="0">
                <a:moveTo>
                  <a:pt x="0" y="0"/>
                </a:moveTo>
                <a:lnTo>
                  <a:pt x="2042154" y="0"/>
                </a:lnTo>
                <a:lnTo>
                  <a:pt x="2042154" y="589464"/>
                </a:lnTo>
                <a:lnTo>
                  <a:pt x="0" y="589464"/>
                </a:lnTo>
                <a:lnTo>
                  <a:pt x="0" y="0"/>
                </a:lnTo>
                <a:close/>
              </a:path>
            </a:pathLst>
          </a:custGeom>
          <a:blipFill rotWithShape="1">
            <a:blip r:embed="rId4">
              <a:alphaModFix/>
            </a:blip>
            <a:stretch>
              <a:fillRect r="-113"/>
            </a:stretch>
          </a:blipFill>
          <a:ln>
            <a:noFill/>
          </a:ln>
        </p:spPr>
        <p:txBody>
          <a:bodyPr/>
          <a:lstStyle/>
          <a:p>
            <a:endParaRPr lang="en-US"/>
          </a:p>
        </p:txBody>
      </p:sp>
      <p:sp>
        <p:nvSpPr>
          <p:cNvPr id="316" name="Google Shape;316;p8"/>
          <p:cNvSpPr txBox="1"/>
          <p:nvPr/>
        </p:nvSpPr>
        <p:spPr>
          <a:xfrm>
            <a:off x="1240849" y="710350"/>
            <a:ext cx="14575500" cy="1623600"/>
          </a:xfrm>
          <a:prstGeom prst="rect">
            <a:avLst/>
          </a:prstGeom>
          <a:noFill/>
          <a:ln>
            <a:noFill/>
          </a:ln>
        </p:spPr>
        <p:txBody>
          <a:bodyPr spcFirstLastPara="1" wrap="square" lIns="0" tIns="0" rIns="0" bIns="0" anchor="t" anchorCtr="0">
            <a:spAutoFit/>
          </a:bodyPr>
          <a:lstStyle/>
          <a:p>
            <a:pPr marL="0" marR="0" lvl="0" indent="0" algn="l" rtl="0">
              <a:lnSpc>
                <a:spcPct val="107985"/>
              </a:lnSpc>
              <a:spcBef>
                <a:spcPts val="0"/>
              </a:spcBef>
              <a:spcAft>
                <a:spcPts val="0"/>
              </a:spcAft>
              <a:buNone/>
            </a:pPr>
            <a:r>
              <a:rPr lang="en-US" sz="5072" b="0" i="0" u="none" strike="noStrike" cap="none">
                <a:solidFill>
                  <a:srgbClr val="193C6A"/>
                </a:solidFill>
                <a:latin typeface="Arial"/>
                <a:ea typeface="Arial"/>
                <a:cs typeface="Arial"/>
                <a:sym typeface="Arial"/>
              </a:rPr>
              <a:t>Quan điểm của Bộ Tư pháp Nhật Bản về rủi ro chính liên quan đến B+HR</a:t>
            </a:r>
            <a:endParaRPr/>
          </a:p>
        </p:txBody>
      </p:sp>
      <p:sp>
        <p:nvSpPr>
          <p:cNvPr id="317" name="Google Shape;317;p8"/>
          <p:cNvSpPr/>
          <p:nvPr/>
        </p:nvSpPr>
        <p:spPr>
          <a:xfrm>
            <a:off x="-629852" y="1008436"/>
            <a:ext cx="1658552" cy="814764"/>
          </a:xfrm>
          <a:custGeom>
            <a:avLst/>
            <a:gdLst/>
            <a:ahLst/>
            <a:cxnLst/>
            <a:rect l="l" t="t" r="r" b="b"/>
            <a:pathLst>
              <a:path w="1658552" h="814764" extrusionOk="0">
                <a:moveTo>
                  <a:pt x="0" y="0"/>
                </a:moveTo>
                <a:lnTo>
                  <a:pt x="1658552" y="0"/>
                </a:lnTo>
                <a:lnTo>
                  <a:pt x="1658552" y="814764"/>
                </a:lnTo>
                <a:lnTo>
                  <a:pt x="0" y="814764"/>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25"/>
        <p:cNvGrpSpPr/>
        <p:nvPr/>
      </p:nvGrpSpPr>
      <p:grpSpPr>
        <a:xfrm>
          <a:off x="0" y="0"/>
          <a:ext cx="0" cy="0"/>
          <a:chOff x="0" y="0"/>
          <a:chExt cx="0" cy="0"/>
        </a:xfrm>
      </p:grpSpPr>
      <p:sp>
        <p:nvSpPr>
          <p:cNvPr id="326" name="Google Shape;326;p9"/>
          <p:cNvSpPr txBox="1"/>
          <p:nvPr/>
        </p:nvSpPr>
        <p:spPr>
          <a:xfrm>
            <a:off x="1028700" y="624536"/>
            <a:ext cx="10534723" cy="967359"/>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6600" b="0" i="0" u="none" strike="noStrike" cap="none">
                <a:solidFill>
                  <a:srgbClr val="193C6A"/>
                </a:solidFill>
                <a:latin typeface="Arial"/>
                <a:ea typeface="Arial"/>
                <a:cs typeface="Arial"/>
                <a:sym typeface="Arial"/>
              </a:rPr>
              <a:t>Mục đích của hướng dẫn</a:t>
            </a:r>
            <a:endParaRPr/>
          </a:p>
        </p:txBody>
      </p:sp>
      <p:sp>
        <p:nvSpPr>
          <p:cNvPr id="327" name="Google Shape;327;p9"/>
          <p:cNvSpPr/>
          <p:nvPr/>
        </p:nvSpPr>
        <p:spPr>
          <a:xfrm>
            <a:off x="1479150" y="2726592"/>
            <a:ext cx="1654778" cy="5852540"/>
          </a:xfrm>
          <a:custGeom>
            <a:avLst/>
            <a:gdLst/>
            <a:ahLst/>
            <a:cxnLst/>
            <a:rect l="l" t="t" r="r" b="b"/>
            <a:pathLst>
              <a:path w="2206371" h="7803387" extrusionOk="0">
                <a:moveTo>
                  <a:pt x="53594" y="3683"/>
                </a:moveTo>
                <a:cubicBezTo>
                  <a:pt x="2206371" y="2156460"/>
                  <a:pt x="2206371" y="5646928"/>
                  <a:pt x="53594" y="7799705"/>
                </a:cubicBezTo>
                <a:cubicBezTo>
                  <a:pt x="51181" y="7802118"/>
                  <a:pt x="48006" y="7803388"/>
                  <a:pt x="44577" y="7803388"/>
                </a:cubicBezTo>
                <a:cubicBezTo>
                  <a:pt x="41148" y="7803388"/>
                  <a:pt x="37973" y="7801991"/>
                  <a:pt x="35560" y="7799705"/>
                </a:cubicBezTo>
                <a:lnTo>
                  <a:pt x="4953" y="7769097"/>
                </a:lnTo>
                <a:cubicBezTo>
                  <a:pt x="0" y="7764145"/>
                  <a:pt x="0" y="7756144"/>
                  <a:pt x="4953" y="7751191"/>
                </a:cubicBezTo>
                <a:cubicBezTo>
                  <a:pt x="2130933" y="5625210"/>
                  <a:pt x="2130933" y="2178304"/>
                  <a:pt x="4953" y="52197"/>
                </a:cubicBezTo>
                <a:cubicBezTo>
                  <a:pt x="0" y="47244"/>
                  <a:pt x="0" y="39243"/>
                  <a:pt x="4953" y="34290"/>
                </a:cubicBezTo>
                <a:lnTo>
                  <a:pt x="35560" y="3683"/>
                </a:lnTo>
                <a:cubicBezTo>
                  <a:pt x="37973" y="1270"/>
                  <a:pt x="41148" y="0"/>
                  <a:pt x="44577" y="0"/>
                </a:cubicBezTo>
                <a:cubicBezTo>
                  <a:pt x="48006" y="0"/>
                  <a:pt x="51181" y="1397"/>
                  <a:pt x="53594" y="3683"/>
                </a:cubicBezTo>
                <a:moveTo>
                  <a:pt x="35687" y="21590"/>
                </a:moveTo>
                <a:lnTo>
                  <a:pt x="44704" y="12573"/>
                </a:lnTo>
                <a:lnTo>
                  <a:pt x="53721" y="21590"/>
                </a:lnTo>
                <a:lnTo>
                  <a:pt x="23114" y="52197"/>
                </a:lnTo>
                <a:lnTo>
                  <a:pt x="14097" y="43180"/>
                </a:lnTo>
                <a:lnTo>
                  <a:pt x="23114" y="34163"/>
                </a:lnTo>
                <a:cubicBezTo>
                  <a:pt x="2158999" y="2170049"/>
                  <a:pt x="2158999" y="5633085"/>
                  <a:pt x="23114" y="7768971"/>
                </a:cubicBezTo>
                <a:lnTo>
                  <a:pt x="14097" y="7759954"/>
                </a:lnTo>
                <a:lnTo>
                  <a:pt x="23114" y="7750937"/>
                </a:lnTo>
                <a:lnTo>
                  <a:pt x="53721" y="7781544"/>
                </a:lnTo>
                <a:lnTo>
                  <a:pt x="44704" y="7790561"/>
                </a:lnTo>
                <a:lnTo>
                  <a:pt x="35687" y="7781544"/>
                </a:lnTo>
                <a:cubicBezTo>
                  <a:pt x="2178558" y="5638673"/>
                  <a:pt x="2178558" y="2164334"/>
                  <a:pt x="35687" y="21463"/>
                </a:cubicBezTo>
                <a:close/>
              </a:path>
            </a:pathLst>
          </a:custGeom>
          <a:solidFill>
            <a:srgbClr val="193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9"/>
          <p:cNvGrpSpPr/>
          <p:nvPr/>
        </p:nvGrpSpPr>
        <p:grpSpPr>
          <a:xfrm>
            <a:off x="2238604" y="3192848"/>
            <a:ext cx="15368969" cy="1244441"/>
            <a:chOff x="0" y="0"/>
            <a:chExt cx="20491958" cy="1659255"/>
          </a:xfrm>
        </p:grpSpPr>
        <p:sp>
          <p:nvSpPr>
            <p:cNvPr id="329" name="Google Shape;329;p9"/>
            <p:cNvSpPr/>
            <p:nvPr/>
          </p:nvSpPr>
          <p:spPr>
            <a:xfrm>
              <a:off x="12700" y="12700"/>
              <a:ext cx="20466558" cy="1633855"/>
            </a:xfrm>
            <a:custGeom>
              <a:avLst/>
              <a:gdLst/>
              <a:ahLst/>
              <a:cxnLst/>
              <a:rect l="l" t="t" r="r" b="b"/>
              <a:pathLst>
                <a:path w="20466558" h="1633855" extrusionOk="0">
                  <a:moveTo>
                    <a:pt x="0" y="0"/>
                  </a:moveTo>
                  <a:lnTo>
                    <a:pt x="20466558" y="0"/>
                  </a:lnTo>
                  <a:lnTo>
                    <a:pt x="20466558" y="1633855"/>
                  </a:lnTo>
                  <a:lnTo>
                    <a:pt x="0" y="1633855"/>
                  </a:lnTo>
                  <a:close/>
                </a:path>
              </a:pathLst>
            </a:custGeom>
            <a:solidFill>
              <a:srgbClr val="155997"/>
            </a:solidFill>
            <a:ln>
              <a:noFill/>
            </a:ln>
          </p:spPr>
          <p:txBody>
            <a:bodyPr/>
            <a:lstStyle/>
            <a:p>
              <a:endParaRPr lang="en-US"/>
            </a:p>
          </p:txBody>
        </p:sp>
        <p:sp>
          <p:nvSpPr>
            <p:cNvPr id="330" name="Google Shape;330;p9"/>
            <p:cNvSpPr/>
            <p:nvPr/>
          </p:nvSpPr>
          <p:spPr>
            <a:xfrm>
              <a:off x="0" y="0"/>
              <a:ext cx="20491958" cy="1659255"/>
            </a:xfrm>
            <a:custGeom>
              <a:avLst/>
              <a:gdLst/>
              <a:ahLst/>
              <a:cxnLst/>
              <a:rect l="l" t="t" r="r" b="b"/>
              <a:pathLst>
                <a:path w="20491958" h="1659255" extrusionOk="0">
                  <a:moveTo>
                    <a:pt x="12700" y="0"/>
                  </a:moveTo>
                  <a:lnTo>
                    <a:pt x="20479258" y="0"/>
                  </a:lnTo>
                  <a:cubicBezTo>
                    <a:pt x="20486244" y="0"/>
                    <a:pt x="20491958" y="5715"/>
                    <a:pt x="20491958" y="12700"/>
                  </a:cubicBezTo>
                  <a:lnTo>
                    <a:pt x="20491958" y="1646555"/>
                  </a:lnTo>
                  <a:cubicBezTo>
                    <a:pt x="20491958" y="1653540"/>
                    <a:pt x="20486244" y="1659255"/>
                    <a:pt x="20479258" y="1659255"/>
                  </a:cubicBezTo>
                  <a:lnTo>
                    <a:pt x="12700" y="1659255"/>
                  </a:lnTo>
                  <a:cubicBezTo>
                    <a:pt x="5715" y="1659255"/>
                    <a:pt x="0" y="1653540"/>
                    <a:pt x="0" y="1646555"/>
                  </a:cubicBezTo>
                  <a:lnTo>
                    <a:pt x="0" y="12700"/>
                  </a:lnTo>
                  <a:cubicBezTo>
                    <a:pt x="0" y="5715"/>
                    <a:pt x="5715" y="0"/>
                    <a:pt x="12700" y="0"/>
                  </a:cubicBezTo>
                  <a:moveTo>
                    <a:pt x="12700" y="25400"/>
                  </a:moveTo>
                  <a:lnTo>
                    <a:pt x="12700" y="12700"/>
                  </a:lnTo>
                  <a:lnTo>
                    <a:pt x="25400" y="12700"/>
                  </a:lnTo>
                  <a:lnTo>
                    <a:pt x="25400" y="1646555"/>
                  </a:lnTo>
                  <a:lnTo>
                    <a:pt x="12700" y="1646555"/>
                  </a:lnTo>
                  <a:lnTo>
                    <a:pt x="12700" y="1633855"/>
                  </a:lnTo>
                  <a:lnTo>
                    <a:pt x="20479258" y="1633855"/>
                  </a:lnTo>
                  <a:lnTo>
                    <a:pt x="20479258" y="1646555"/>
                  </a:lnTo>
                  <a:lnTo>
                    <a:pt x="20466558" y="1646555"/>
                  </a:lnTo>
                  <a:lnTo>
                    <a:pt x="20466558" y="12700"/>
                  </a:lnTo>
                  <a:lnTo>
                    <a:pt x="20479258" y="12700"/>
                  </a:lnTo>
                  <a:lnTo>
                    <a:pt x="20479258" y="25400"/>
                  </a:lnTo>
                  <a:lnTo>
                    <a:pt x="12700" y="25400"/>
                  </a:lnTo>
                  <a:close/>
                </a:path>
              </a:pathLst>
            </a:custGeom>
            <a:solidFill>
              <a:srgbClr val="155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9"/>
          <p:cNvSpPr txBox="1"/>
          <p:nvPr/>
        </p:nvSpPr>
        <p:spPr>
          <a:xfrm>
            <a:off x="3445502" y="3579468"/>
            <a:ext cx="12955200" cy="5079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3300">
                <a:solidFill>
                  <a:srgbClr val="FEFEFE"/>
                </a:solidFill>
              </a:rPr>
              <a:t>G</a:t>
            </a:r>
            <a:r>
              <a:rPr lang="en-US" sz="3300" b="0" i="0" u="none" strike="noStrike" cap="none">
                <a:solidFill>
                  <a:srgbClr val="FEFEFE"/>
                </a:solidFill>
                <a:latin typeface="Arial"/>
                <a:ea typeface="Arial"/>
                <a:cs typeface="Arial"/>
                <a:sym typeface="Arial"/>
              </a:rPr>
              <a:t>iúp hiểu sâu hơn về HRDD theo đúng hướng dẫn của UNGPs.</a:t>
            </a:r>
            <a:endParaRPr/>
          </a:p>
        </p:txBody>
      </p:sp>
      <p:grpSp>
        <p:nvGrpSpPr>
          <p:cNvPr id="332" name="Google Shape;332;p9"/>
          <p:cNvGrpSpPr/>
          <p:nvPr/>
        </p:nvGrpSpPr>
        <p:grpSpPr>
          <a:xfrm>
            <a:off x="1472838" y="3039695"/>
            <a:ext cx="1550480" cy="1550480"/>
            <a:chOff x="0" y="0"/>
            <a:chExt cx="2067306" cy="2067306"/>
          </a:xfrm>
        </p:grpSpPr>
        <p:sp>
          <p:nvSpPr>
            <p:cNvPr id="333" name="Google Shape;333;p9"/>
            <p:cNvSpPr/>
            <p:nvPr/>
          </p:nvSpPr>
          <p:spPr>
            <a:xfrm>
              <a:off x="12700" y="12700"/>
              <a:ext cx="2041906" cy="2041906"/>
            </a:xfrm>
            <a:custGeom>
              <a:avLst/>
              <a:gdLst/>
              <a:ahLst/>
              <a:cxnLst/>
              <a:rect l="l" t="t" r="r" b="b"/>
              <a:pathLst>
                <a:path w="2041906" h="2041906" extrusionOk="0">
                  <a:moveTo>
                    <a:pt x="0" y="1020953"/>
                  </a:moveTo>
                  <a:cubicBezTo>
                    <a:pt x="0" y="457073"/>
                    <a:pt x="457073" y="0"/>
                    <a:pt x="1020953" y="0"/>
                  </a:cubicBezTo>
                  <a:cubicBezTo>
                    <a:pt x="1584833" y="0"/>
                    <a:pt x="2041906" y="457073"/>
                    <a:pt x="2041906" y="1020953"/>
                  </a:cubicBezTo>
                  <a:cubicBezTo>
                    <a:pt x="2041906" y="1584833"/>
                    <a:pt x="1584833" y="2041906"/>
                    <a:pt x="1020953" y="2041906"/>
                  </a:cubicBezTo>
                  <a:cubicBezTo>
                    <a:pt x="457073" y="2041906"/>
                    <a:pt x="0" y="1584706"/>
                    <a:pt x="0" y="1020953"/>
                  </a:cubicBezTo>
                  <a:close/>
                </a:path>
              </a:pathLst>
            </a:custGeom>
            <a:solidFill>
              <a:srgbClr val="3EA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0" y="0"/>
              <a:ext cx="2067306" cy="2067306"/>
            </a:xfrm>
            <a:custGeom>
              <a:avLst/>
              <a:gdLst/>
              <a:ahLst/>
              <a:cxnLst/>
              <a:rect l="l" t="t" r="r" b="b"/>
              <a:pathLst>
                <a:path w="2067306" h="2067306" extrusionOk="0">
                  <a:moveTo>
                    <a:pt x="0" y="1033653"/>
                  </a:moveTo>
                  <a:cubicBezTo>
                    <a:pt x="0" y="462788"/>
                    <a:pt x="462788" y="0"/>
                    <a:pt x="1033653" y="0"/>
                  </a:cubicBezTo>
                  <a:lnTo>
                    <a:pt x="1033653" y="12700"/>
                  </a:lnTo>
                  <a:lnTo>
                    <a:pt x="1033653" y="0"/>
                  </a:lnTo>
                  <a:cubicBezTo>
                    <a:pt x="1604518" y="0"/>
                    <a:pt x="2067306" y="462788"/>
                    <a:pt x="2067306" y="1033653"/>
                  </a:cubicBezTo>
                  <a:lnTo>
                    <a:pt x="2054606" y="1033653"/>
                  </a:lnTo>
                  <a:lnTo>
                    <a:pt x="2067306" y="1033653"/>
                  </a:lnTo>
                  <a:cubicBezTo>
                    <a:pt x="2067306" y="1604518"/>
                    <a:pt x="1604518" y="2067306"/>
                    <a:pt x="1033653" y="2067306"/>
                  </a:cubicBezTo>
                  <a:lnTo>
                    <a:pt x="1033653" y="2054606"/>
                  </a:lnTo>
                  <a:lnTo>
                    <a:pt x="1033653" y="2067306"/>
                  </a:lnTo>
                  <a:cubicBezTo>
                    <a:pt x="462788" y="2067179"/>
                    <a:pt x="0" y="1604391"/>
                    <a:pt x="0" y="1033653"/>
                  </a:cubicBezTo>
                  <a:lnTo>
                    <a:pt x="12700" y="1033653"/>
                  </a:lnTo>
                  <a:lnTo>
                    <a:pt x="25400" y="1033653"/>
                  </a:lnTo>
                  <a:lnTo>
                    <a:pt x="12700" y="1033653"/>
                  </a:lnTo>
                  <a:lnTo>
                    <a:pt x="0" y="1033653"/>
                  </a:lnTo>
                  <a:moveTo>
                    <a:pt x="25400" y="1033653"/>
                  </a:moveTo>
                  <a:cubicBezTo>
                    <a:pt x="25400" y="1040638"/>
                    <a:pt x="19685" y="1046353"/>
                    <a:pt x="12700" y="1046353"/>
                  </a:cubicBezTo>
                  <a:cubicBezTo>
                    <a:pt x="5715" y="1046353"/>
                    <a:pt x="0" y="1040638"/>
                    <a:pt x="0" y="1033653"/>
                  </a:cubicBezTo>
                  <a:cubicBezTo>
                    <a:pt x="0" y="1026668"/>
                    <a:pt x="5715" y="1020953"/>
                    <a:pt x="12700" y="1020953"/>
                  </a:cubicBezTo>
                  <a:cubicBezTo>
                    <a:pt x="19685" y="1020953"/>
                    <a:pt x="25400" y="1026668"/>
                    <a:pt x="25400" y="1033653"/>
                  </a:cubicBezTo>
                  <a:cubicBezTo>
                    <a:pt x="25400" y="1590421"/>
                    <a:pt x="476758" y="2041906"/>
                    <a:pt x="1033653" y="2041906"/>
                  </a:cubicBezTo>
                  <a:cubicBezTo>
                    <a:pt x="1590548" y="2041906"/>
                    <a:pt x="2041906" y="1590548"/>
                    <a:pt x="2041906" y="1033653"/>
                  </a:cubicBezTo>
                  <a:cubicBezTo>
                    <a:pt x="2041906" y="476758"/>
                    <a:pt x="1590421" y="25400"/>
                    <a:pt x="1033653" y="25400"/>
                  </a:cubicBezTo>
                  <a:lnTo>
                    <a:pt x="1033653" y="12700"/>
                  </a:lnTo>
                  <a:lnTo>
                    <a:pt x="1033653" y="25400"/>
                  </a:lnTo>
                  <a:cubicBezTo>
                    <a:pt x="476758" y="25400"/>
                    <a:pt x="25400" y="476758"/>
                    <a:pt x="25400" y="1033653"/>
                  </a:cubicBezTo>
                  <a:close/>
                </a:path>
              </a:pathLst>
            </a:custGeom>
            <a:solidFill>
              <a:srgbClr val="3EA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9"/>
          <p:cNvGrpSpPr/>
          <p:nvPr/>
        </p:nvGrpSpPr>
        <p:grpSpPr>
          <a:xfrm>
            <a:off x="2683974" y="5030688"/>
            <a:ext cx="14923484" cy="1244441"/>
            <a:chOff x="0" y="0"/>
            <a:chExt cx="19897979" cy="1659255"/>
          </a:xfrm>
        </p:grpSpPr>
        <p:sp>
          <p:nvSpPr>
            <p:cNvPr id="336" name="Google Shape;336;p9"/>
            <p:cNvSpPr/>
            <p:nvPr/>
          </p:nvSpPr>
          <p:spPr>
            <a:xfrm>
              <a:off x="12700" y="12700"/>
              <a:ext cx="19872579" cy="1633855"/>
            </a:xfrm>
            <a:custGeom>
              <a:avLst/>
              <a:gdLst/>
              <a:ahLst/>
              <a:cxnLst/>
              <a:rect l="l" t="t" r="r" b="b"/>
              <a:pathLst>
                <a:path w="19872579" h="1633855" extrusionOk="0">
                  <a:moveTo>
                    <a:pt x="0" y="0"/>
                  </a:moveTo>
                  <a:lnTo>
                    <a:pt x="19872579" y="0"/>
                  </a:lnTo>
                  <a:lnTo>
                    <a:pt x="19872579" y="1633855"/>
                  </a:lnTo>
                  <a:lnTo>
                    <a:pt x="0" y="1633855"/>
                  </a:lnTo>
                  <a:close/>
                </a:path>
              </a:pathLst>
            </a:custGeom>
            <a:solidFill>
              <a:srgbClr val="155997"/>
            </a:solidFill>
            <a:ln>
              <a:noFill/>
            </a:ln>
          </p:spPr>
          <p:txBody>
            <a:bodyPr/>
            <a:lstStyle/>
            <a:p>
              <a:endParaRPr lang="en-US"/>
            </a:p>
          </p:txBody>
        </p:sp>
        <p:sp>
          <p:nvSpPr>
            <p:cNvPr id="337" name="Google Shape;337;p9"/>
            <p:cNvSpPr/>
            <p:nvPr/>
          </p:nvSpPr>
          <p:spPr>
            <a:xfrm>
              <a:off x="0" y="0"/>
              <a:ext cx="19897979" cy="1659255"/>
            </a:xfrm>
            <a:custGeom>
              <a:avLst/>
              <a:gdLst/>
              <a:ahLst/>
              <a:cxnLst/>
              <a:rect l="l" t="t" r="r" b="b"/>
              <a:pathLst>
                <a:path w="19897979" h="1659255" extrusionOk="0">
                  <a:moveTo>
                    <a:pt x="12700" y="0"/>
                  </a:moveTo>
                  <a:lnTo>
                    <a:pt x="19885279" y="0"/>
                  </a:lnTo>
                  <a:cubicBezTo>
                    <a:pt x="19892265" y="0"/>
                    <a:pt x="19897979" y="5715"/>
                    <a:pt x="19897979" y="12700"/>
                  </a:cubicBezTo>
                  <a:lnTo>
                    <a:pt x="19897979" y="1646555"/>
                  </a:lnTo>
                  <a:cubicBezTo>
                    <a:pt x="19897979" y="1653540"/>
                    <a:pt x="19892265" y="1659255"/>
                    <a:pt x="19885279" y="1659255"/>
                  </a:cubicBezTo>
                  <a:lnTo>
                    <a:pt x="12700" y="1659255"/>
                  </a:lnTo>
                  <a:cubicBezTo>
                    <a:pt x="5715" y="1659255"/>
                    <a:pt x="0" y="1653540"/>
                    <a:pt x="0" y="1646555"/>
                  </a:cubicBezTo>
                  <a:lnTo>
                    <a:pt x="0" y="12700"/>
                  </a:lnTo>
                  <a:cubicBezTo>
                    <a:pt x="0" y="5715"/>
                    <a:pt x="5715" y="0"/>
                    <a:pt x="12700" y="0"/>
                  </a:cubicBezTo>
                  <a:moveTo>
                    <a:pt x="12700" y="25400"/>
                  </a:moveTo>
                  <a:lnTo>
                    <a:pt x="12700" y="12700"/>
                  </a:lnTo>
                  <a:lnTo>
                    <a:pt x="25400" y="12700"/>
                  </a:lnTo>
                  <a:lnTo>
                    <a:pt x="25400" y="1646555"/>
                  </a:lnTo>
                  <a:lnTo>
                    <a:pt x="12700" y="1646555"/>
                  </a:lnTo>
                  <a:lnTo>
                    <a:pt x="12700" y="1633855"/>
                  </a:lnTo>
                  <a:lnTo>
                    <a:pt x="19885279" y="1633855"/>
                  </a:lnTo>
                  <a:lnTo>
                    <a:pt x="19885279" y="1646555"/>
                  </a:lnTo>
                  <a:lnTo>
                    <a:pt x="19872579" y="1646555"/>
                  </a:lnTo>
                  <a:lnTo>
                    <a:pt x="19872579" y="12700"/>
                  </a:lnTo>
                  <a:lnTo>
                    <a:pt x="19885279" y="12700"/>
                  </a:lnTo>
                  <a:lnTo>
                    <a:pt x="19885279" y="25400"/>
                  </a:lnTo>
                  <a:lnTo>
                    <a:pt x="12700" y="25400"/>
                  </a:lnTo>
                  <a:close/>
                </a:path>
              </a:pathLst>
            </a:custGeom>
            <a:solidFill>
              <a:srgbClr val="155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9"/>
          <p:cNvSpPr txBox="1"/>
          <p:nvPr/>
        </p:nvSpPr>
        <p:spPr>
          <a:xfrm>
            <a:off x="3647776" y="5229219"/>
            <a:ext cx="13620900" cy="9924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3100">
                <a:solidFill>
                  <a:srgbClr val="FEFEFE"/>
                </a:solidFill>
              </a:rPr>
              <a:t>G</a:t>
            </a:r>
            <a:r>
              <a:rPr lang="en-US" sz="3100" b="0" i="0" u="none" strike="noStrike" cap="none">
                <a:solidFill>
                  <a:srgbClr val="FEFEFE"/>
                </a:solidFill>
                <a:latin typeface="Arial"/>
                <a:ea typeface="Arial"/>
                <a:cs typeface="Arial"/>
                <a:sym typeface="Arial"/>
              </a:rPr>
              <a:t>iải thích các hoạt động mà các doanh nghiệp cần giải quyết theo yêu cầu của  UNGP và các tiêu chuẩn quyền con người quốc tế có liên quan khác.</a:t>
            </a:r>
            <a:endParaRPr/>
          </a:p>
        </p:txBody>
      </p:sp>
      <p:grpSp>
        <p:nvGrpSpPr>
          <p:cNvPr id="339" name="Google Shape;339;p9"/>
          <p:cNvGrpSpPr/>
          <p:nvPr/>
        </p:nvGrpSpPr>
        <p:grpSpPr>
          <a:xfrm>
            <a:off x="1918207" y="4877535"/>
            <a:ext cx="1550480" cy="1550480"/>
            <a:chOff x="0" y="0"/>
            <a:chExt cx="2067306" cy="2067306"/>
          </a:xfrm>
        </p:grpSpPr>
        <p:sp>
          <p:nvSpPr>
            <p:cNvPr id="340" name="Google Shape;340;p9"/>
            <p:cNvSpPr/>
            <p:nvPr/>
          </p:nvSpPr>
          <p:spPr>
            <a:xfrm>
              <a:off x="12700" y="12700"/>
              <a:ext cx="2041906" cy="2041906"/>
            </a:xfrm>
            <a:custGeom>
              <a:avLst/>
              <a:gdLst/>
              <a:ahLst/>
              <a:cxnLst/>
              <a:rect l="l" t="t" r="r" b="b"/>
              <a:pathLst>
                <a:path w="2041906" h="2041906" extrusionOk="0">
                  <a:moveTo>
                    <a:pt x="0" y="1020953"/>
                  </a:moveTo>
                  <a:cubicBezTo>
                    <a:pt x="0" y="457073"/>
                    <a:pt x="457073" y="0"/>
                    <a:pt x="1020953" y="0"/>
                  </a:cubicBezTo>
                  <a:cubicBezTo>
                    <a:pt x="1584833" y="0"/>
                    <a:pt x="2041906" y="457073"/>
                    <a:pt x="2041906" y="1020953"/>
                  </a:cubicBezTo>
                  <a:cubicBezTo>
                    <a:pt x="2041906" y="1584833"/>
                    <a:pt x="1584833" y="2041906"/>
                    <a:pt x="1020953" y="2041906"/>
                  </a:cubicBezTo>
                  <a:cubicBezTo>
                    <a:pt x="457073" y="2041906"/>
                    <a:pt x="0" y="1584706"/>
                    <a:pt x="0" y="1020953"/>
                  </a:cubicBezTo>
                  <a:close/>
                </a:path>
              </a:pathLst>
            </a:custGeom>
            <a:solidFill>
              <a:srgbClr val="3EA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0" y="0"/>
              <a:ext cx="2067306" cy="2067306"/>
            </a:xfrm>
            <a:custGeom>
              <a:avLst/>
              <a:gdLst/>
              <a:ahLst/>
              <a:cxnLst/>
              <a:rect l="l" t="t" r="r" b="b"/>
              <a:pathLst>
                <a:path w="2067306" h="2067306" extrusionOk="0">
                  <a:moveTo>
                    <a:pt x="0" y="1033653"/>
                  </a:moveTo>
                  <a:cubicBezTo>
                    <a:pt x="0" y="462788"/>
                    <a:pt x="462788" y="0"/>
                    <a:pt x="1033653" y="0"/>
                  </a:cubicBezTo>
                  <a:lnTo>
                    <a:pt x="1033653" y="12700"/>
                  </a:lnTo>
                  <a:lnTo>
                    <a:pt x="1033653" y="0"/>
                  </a:lnTo>
                  <a:cubicBezTo>
                    <a:pt x="1604518" y="0"/>
                    <a:pt x="2067306" y="462788"/>
                    <a:pt x="2067306" y="1033653"/>
                  </a:cubicBezTo>
                  <a:lnTo>
                    <a:pt x="2054606" y="1033653"/>
                  </a:lnTo>
                  <a:lnTo>
                    <a:pt x="2067306" y="1033653"/>
                  </a:lnTo>
                  <a:cubicBezTo>
                    <a:pt x="2067306" y="1604518"/>
                    <a:pt x="1604518" y="2067306"/>
                    <a:pt x="1033653" y="2067306"/>
                  </a:cubicBezTo>
                  <a:lnTo>
                    <a:pt x="1033653" y="2054606"/>
                  </a:lnTo>
                  <a:lnTo>
                    <a:pt x="1033653" y="2067306"/>
                  </a:lnTo>
                  <a:cubicBezTo>
                    <a:pt x="462788" y="2067179"/>
                    <a:pt x="0" y="1604391"/>
                    <a:pt x="0" y="1033653"/>
                  </a:cubicBezTo>
                  <a:lnTo>
                    <a:pt x="12700" y="1033653"/>
                  </a:lnTo>
                  <a:lnTo>
                    <a:pt x="25400" y="1033653"/>
                  </a:lnTo>
                  <a:lnTo>
                    <a:pt x="12700" y="1033653"/>
                  </a:lnTo>
                  <a:lnTo>
                    <a:pt x="0" y="1033653"/>
                  </a:lnTo>
                  <a:moveTo>
                    <a:pt x="25400" y="1033653"/>
                  </a:moveTo>
                  <a:cubicBezTo>
                    <a:pt x="25400" y="1040638"/>
                    <a:pt x="19685" y="1046353"/>
                    <a:pt x="12700" y="1046353"/>
                  </a:cubicBezTo>
                  <a:cubicBezTo>
                    <a:pt x="5715" y="1046353"/>
                    <a:pt x="0" y="1040638"/>
                    <a:pt x="0" y="1033653"/>
                  </a:cubicBezTo>
                  <a:cubicBezTo>
                    <a:pt x="0" y="1026668"/>
                    <a:pt x="5715" y="1020953"/>
                    <a:pt x="12700" y="1020953"/>
                  </a:cubicBezTo>
                  <a:cubicBezTo>
                    <a:pt x="19685" y="1020953"/>
                    <a:pt x="25400" y="1026668"/>
                    <a:pt x="25400" y="1033653"/>
                  </a:cubicBezTo>
                  <a:cubicBezTo>
                    <a:pt x="25400" y="1590421"/>
                    <a:pt x="476758" y="2041906"/>
                    <a:pt x="1033653" y="2041906"/>
                  </a:cubicBezTo>
                  <a:cubicBezTo>
                    <a:pt x="1590548" y="2041906"/>
                    <a:pt x="2041906" y="1590548"/>
                    <a:pt x="2041906" y="1033653"/>
                  </a:cubicBezTo>
                  <a:cubicBezTo>
                    <a:pt x="2041906" y="476758"/>
                    <a:pt x="1590421" y="25400"/>
                    <a:pt x="1033653" y="25400"/>
                  </a:cubicBezTo>
                  <a:lnTo>
                    <a:pt x="1033653" y="12700"/>
                  </a:lnTo>
                  <a:lnTo>
                    <a:pt x="1033653" y="25400"/>
                  </a:lnTo>
                  <a:cubicBezTo>
                    <a:pt x="476758" y="25400"/>
                    <a:pt x="25400" y="476758"/>
                    <a:pt x="25400" y="1033653"/>
                  </a:cubicBezTo>
                  <a:close/>
                </a:path>
              </a:pathLst>
            </a:custGeom>
            <a:solidFill>
              <a:srgbClr val="3EA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9"/>
          <p:cNvGrpSpPr/>
          <p:nvPr/>
        </p:nvGrpSpPr>
        <p:grpSpPr>
          <a:xfrm>
            <a:off x="2238604" y="6868528"/>
            <a:ext cx="15368969" cy="1244441"/>
            <a:chOff x="0" y="0"/>
            <a:chExt cx="20491958" cy="1659255"/>
          </a:xfrm>
        </p:grpSpPr>
        <p:sp>
          <p:nvSpPr>
            <p:cNvPr id="343" name="Google Shape;343;p9"/>
            <p:cNvSpPr/>
            <p:nvPr/>
          </p:nvSpPr>
          <p:spPr>
            <a:xfrm>
              <a:off x="12700" y="12700"/>
              <a:ext cx="20466558" cy="1633855"/>
            </a:xfrm>
            <a:custGeom>
              <a:avLst/>
              <a:gdLst/>
              <a:ahLst/>
              <a:cxnLst/>
              <a:rect l="l" t="t" r="r" b="b"/>
              <a:pathLst>
                <a:path w="20466558" h="1633855" extrusionOk="0">
                  <a:moveTo>
                    <a:pt x="0" y="0"/>
                  </a:moveTo>
                  <a:lnTo>
                    <a:pt x="20466558" y="0"/>
                  </a:lnTo>
                  <a:lnTo>
                    <a:pt x="20466558" y="1633855"/>
                  </a:lnTo>
                  <a:lnTo>
                    <a:pt x="0" y="1633855"/>
                  </a:lnTo>
                  <a:close/>
                </a:path>
              </a:pathLst>
            </a:custGeom>
            <a:solidFill>
              <a:srgbClr val="155997"/>
            </a:solidFill>
            <a:ln>
              <a:noFill/>
            </a:ln>
          </p:spPr>
          <p:txBody>
            <a:bodyPr/>
            <a:lstStyle/>
            <a:p>
              <a:endParaRPr lang="en-US"/>
            </a:p>
          </p:txBody>
        </p:sp>
        <p:sp>
          <p:nvSpPr>
            <p:cNvPr id="344" name="Google Shape;344;p9"/>
            <p:cNvSpPr/>
            <p:nvPr/>
          </p:nvSpPr>
          <p:spPr>
            <a:xfrm>
              <a:off x="0" y="0"/>
              <a:ext cx="20491958" cy="1659255"/>
            </a:xfrm>
            <a:custGeom>
              <a:avLst/>
              <a:gdLst/>
              <a:ahLst/>
              <a:cxnLst/>
              <a:rect l="l" t="t" r="r" b="b"/>
              <a:pathLst>
                <a:path w="20491958" h="1659255" extrusionOk="0">
                  <a:moveTo>
                    <a:pt x="12700" y="0"/>
                  </a:moveTo>
                  <a:lnTo>
                    <a:pt x="20479258" y="0"/>
                  </a:lnTo>
                  <a:cubicBezTo>
                    <a:pt x="20486244" y="0"/>
                    <a:pt x="20491958" y="5715"/>
                    <a:pt x="20491958" y="12700"/>
                  </a:cubicBezTo>
                  <a:lnTo>
                    <a:pt x="20491958" y="1646555"/>
                  </a:lnTo>
                  <a:cubicBezTo>
                    <a:pt x="20491958" y="1653540"/>
                    <a:pt x="20486244" y="1659255"/>
                    <a:pt x="20479258" y="1659255"/>
                  </a:cubicBezTo>
                  <a:lnTo>
                    <a:pt x="12700" y="1659255"/>
                  </a:lnTo>
                  <a:cubicBezTo>
                    <a:pt x="5715" y="1659255"/>
                    <a:pt x="0" y="1653540"/>
                    <a:pt x="0" y="1646555"/>
                  </a:cubicBezTo>
                  <a:lnTo>
                    <a:pt x="0" y="12700"/>
                  </a:lnTo>
                  <a:cubicBezTo>
                    <a:pt x="0" y="5715"/>
                    <a:pt x="5715" y="0"/>
                    <a:pt x="12700" y="0"/>
                  </a:cubicBezTo>
                  <a:moveTo>
                    <a:pt x="12700" y="25400"/>
                  </a:moveTo>
                  <a:lnTo>
                    <a:pt x="12700" y="12700"/>
                  </a:lnTo>
                  <a:lnTo>
                    <a:pt x="25400" y="12700"/>
                  </a:lnTo>
                  <a:lnTo>
                    <a:pt x="25400" y="1646555"/>
                  </a:lnTo>
                  <a:lnTo>
                    <a:pt x="12700" y="1646555"/>
                  </a:lnTo>
                  <a:lnTo>
                    <a:pt x="12700" y="1633855"/>
                  </a:lnTo>
                  <a:lnTo>
                    <a:pt x="20479258" y="1633855"/>
                  </a:lnTo>
                  <a:lnTo>
                    <a:pt x="20479258" y="1646555"/>
                  </a:lnTo>
                  <a:lnTo>
                    <a:pt x="20466558" y="1646555"/>
                  </a:lnTo>
                  <a:lnTo>
                    <a:pt x="20466558" y="12700"/>
                  </a:lnTo>
                  <a:lnTo>
                    <a:pt x="20479258" y="12700"/>
                  </a:lnTo>
                  <a:lnTo>
                    <a:pt x="20479258" y="25400"/>
                  </a:lnTo>
                  <a:lnTo>
                    <a:pt x="12700" y="25400"/>
                  </a:lnTo>
                  <a:close/>
                </a:path>
              </a:pathLst>
            </a:custGeom>
            <a:solidFill>
              <a:srgbClr val="1559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9"/>
          <p:cNvSpPr txBox="1"/>
          <p:nvPr/>
        </p:nvSpPr>
        <p:spPr>
          <a:xfrm>
            <a:off x="3294584" y="7027280"/>
            <a:ext cx="13964700" cy="1056600"/>
          </a:xfrm>
          <a:prstGeom prst="rect">
            <a:avLst/>
          </a:prstGeom>
          <a:noFill/>
          <a:ln>
            <a:noFill/>
          </a:ln>
        </p:spPr>
        <p:txBody>
          <a:bodyPr spcFirstLastPara="1" wrap="square" lIns="0" tIns="0" rIns="0" bIns="0" anchor="t" anchorCtr="0">
            <a:spAutoFit/>
          </a:bodyPr>
          <a:lstStyle/>
          <a:p>
            <a:pPr marL="0" marR="0" lvl="0" indent="0" algn="l" rtl="0">
              <a:lnSpc>
                <a:spcPct val="108000"/>
              </a:lnSpc>
              <a:spcBef>
                <a:spcPts val="0"/>
              </a:spcBef>
              <a:spcAft>
                <a:spcPts val="0"/>
              </a:spcAft>
              <a:buNone/>
            </a:pPr>
            <a:r>
              <a:rPr lang="en-US" sz="3300">
                <a:solidFill>
                  <a:srgbClr val="FEFEFE"/>
                </a:solidFill>
              </a:rPr>
              <a:t>C</a:t>
            </a:r>
            <a:r>
              <a:rPr lang="en-US" sz="3300" b="0" i="0" u="none" strike="noStrike" cap="none">
                <a:solidFill>
                  <a:srgbClr val="FEFEFE"/>
                </a:solidFill>
                <a:latin typeface="Arial"/>
                <a:ea typeface="Arial"/>
                <a:cs typeface="Arial"/>
                <a:sym typeface="Arial"/>
              </a:rPr>
              <a:t>ung cấp các giải thích cụ thể và chi tiết mà các công ty có thể dễ dàng hiểu được.</a:t>
            </a:r>
            <a:endParaRPr/>
          </a:p>
        </p:txBody>
      </p:sp>
      <p:grpSp>
        <p:nvGrpSpPr>
          <p:cNvPr id="346" name="Google Shape;346;p9"/>
          <p:cNvGrpSpPr/>
          <p:nvPr/>
        </p:nvGrpSpPr>
        <p:grpSpPr>
          <a:xfrm>
            <a:off x="1472838" y="6715376"/>
            <a:ext cx="1550480" cy="1550479"/>
            <a:chOff x="0" y="0"/>
            <a:chExt cx="2067306" cy="2067306"/>
          </a:xfrm>
        </p:grpSpPr>
        <p:sp>
          <p:nvSpPr>
            <p:cNvPr id="347" name="Google Shape;347;p9"/>
            <p:cNvSpPr/>
            <p:nvPr/>
          </p:nvSpPr>
          <p:spPr>
            <a:xfrm>
              <a:off x="12700" y="12700"/>
              <a:ext cx="2041906" cy="2041906"/>
            </a:xfrm>
            <a:custGeom>
              <a:avLst/>
              <a:gdLst/>
              <a:ahLst/>
              <a:cxnLst/>
              <a:rect l="l" t="t" r="r" b="b"/>
              <a:pathLst>
                <a:path w="2041906" h="2041906" extrusionOk="0">
                  <a:moveTo>
                    <a:pt x="0" y="1020953"/>
                  </a:moveTo>
                  <a:cubicBezTo>
                    <a:pt x="0" y="457073"/>
                    <a:pt x="457073" y="0"/>
                    <a:pt x="1020953" y="0"/>
                  </a:cubicBezTo>
                  <a:cubicBezTo>
                    <a:pt x="1584833" y="0"/>
                    <a:pt x="2041906" y="457073"/>
                    <a:pt x="2041906" y="1020953"/>
                  </a:cubicBezTo>
                  <a:cubicBezTo>
                    <a:pt x="2041906" y="1584833"/>
                    <a:pt x="1584833" y="2041906"/>
                    <a:pt x="1020953" y="2041906"/>
                  </a:cubicBezTo>
                  <a:cubicBezTo>
                    <a:pt x="457073" y="2041906"/>
                    <a:pt x="0" y="1584706"/>
                    <a:pt x="0" y="1020953"/>
                  </a:cubicBezTo>
                  <a:close/>
                </a:path>
              </a:pathLst>
            </a:custGeom>
            <a:solidFill>
              <a:srgbClr val="3EA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0" y="0"/>
              <a:ext cx="2067306" cy="2067306"/>
            </a:xfrm>
            <a:custGeom>
              <a:avLst/>
              <a:gdLst/>
              <a:ahLst/>
              <a:cxnLst/>
              <a:rect l="l" t="t" r="r" b="b"/>
              <a:pathLst>
                <a:path w="2067306" h="2067306" extrusionOk="0">
                  <a:moveTo>
                    <a:pt x="0" y="1033653"/>
                  </a:moveTo>
                  <a:cubicBezTo>
                    <a:pt x="0" y="462788"/>
                    <a:pt x="462788" y="0"/>
                    <a:pt x="1033653" y="0"/>
                  </a:cubicBezTo>
                  <a:lnTo>
                    <a:pt x="1033653" y="12700"/>
                  </a:lnTo>
                  <a:lnTo>
                    <a:pt x="1033653" y="0"/>
                  </a:lnTo>
                  <a:cubicBezTo>
                    <a:pt x="1604518" y="0"/>
                    <a:pt x="2067306" y="462788"/>
                    <a:pt x="2067306" y="1033653"/>
                  </a:cubicBezTo>
                  <a:lnTo>
                    <a:pt x="2054606" y="1033653"/>
                  </a:lnTo>
                  <a:lnTo>
                    <a:pt x="2067306" y="1033653"/>
                  </a:lnTo>
                  <a:cubicBezTo>
                    <a:pt x="2067306" y="1604518"/>
                    <a:pt x="1604518" y="2067306"/>
                    <a:pt x="1033653" y="2067306"/>
                  </a:cubicBezTo>
                  <a:lnTo>
                    <a:pt x="1033653" y="2054606"/>
                  </a:lnTo>
                  <a:lnTo>
                    <a:pt x="1033653" y="2067306"/>
                  </a:lnTo>
                  <a:cubicBezTo>
                    <a:pt x="462788" y="2067179"/>
                    <a:pt x="0" y="1604391"/>
                    <a:pt x="0" y="1033653"/>
                  </a:cubicBezTo>
                  <a:lnTo>
                    <a:pt x="12700" y="1033653"/>
                  </a:lnTo>
                  <a:lnTo>
                    <a:pt x="25400" y="1033653"/>
                  </a:lnTo>
                  <a:lnTo>
                    <a:pt x="12700" y="1033653"/>
                  </a:lnTo>
                  <a:lnTo>
                    <a:pt x="0" y="1033653"/>
                  </a:lnTo>
                  <a:moveTo>
                    <a:pt x="25400" y="1033653"/>
                  </a:moveTo>
                  <a:cubicBezTo>
                    <a:pt x="25400" y="1040638"/>
                    <a:pt x="19685" y="1046353"/>
                    <a:pt x="12700" y="1046353"/>
                  </a:cubicBezTo>
                  <a:cubicBezTo>
                    <a:pt x="5715" y="1046353"/>
                    <a:pt x="0" y="1040638"/>
                    <a:pt x="0" y="1033653"/>
                  </a:cubicBezTo>
                  <a:cubicBezTo>
                    <a:pt x="0" y="1026668"/>
                    <a:pt x="5715" y="1020953"/>
                    <a:pt x="12700" y="1020953"/>
                  </a:cubicBezTo>
                  <a:cubicBezTo>
                    <a:pt x="19685" y="1020953"/>
                    <a:pt x="25400" y="1026668"/>
                    <a:pt x="25400" y="1033653"/>
                  </a:cubicBezTo>
                  <a:cubicBezTo>
                    <a:pt x="25400" y="1590421"/>
                    <a:pt x="476758" y="2041906"/>
                    <a:pt x="1033653" y="2041906"/>
                  </a:cubicBezTo>
                  <a:cubicBezTo>
                    <a:pt x="1590548" y="2041906"/>
                    <a:pt x="2041906" y="1590548"/>
                    <a:pt x="2041906" y="1033653"/>
                  </a:cubicBezTo>
                  <a:cubicBezTo>
                    <a:pt x="2041906" y="476758"/>
                    <a:pt x="1590421" y="25400"/>
                    <a:pt x="1033653" y="25400"/>
                  </a:cubicBezTo>
                  <a:lnTo>
                    <a:pt x="1033653" y="12700"/>
                  </a:lnTo>
                  <a:lnTo>
                    <a:pt x="1033653" y="25400"/>
                  </a:lnTo>
                  <a:cubicBezTo>
                    <a:pt x="476758" y="25400"/>
                    <a:pt x="25400" y="476758"/>
                    <a:pt x="25400" y="1033653"/>
                  </a:cubicBezTo>
                  <a:close/>
                </a:path>
              </a:pathLst>
            </a:custGeom>
            <a:solidFill>
              <a:srgbClr val="3EA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9"/>
          <p:cNvGrpSpPr/>
          <p:nvPr/>
        </p:nvGrpSpPr>
        <p:grpSpPr>
          <a:xfrm>
            <a:off x="9201150" y="9710120"/>
            <a:ext cx="9144025" cy="576880"/>
            <a:chOff x="0" y="-9525"/>
            <a:chExt cx="21473371" cy="1354717"/>
          </a:xfrm>
        </p:grpSpPr>
        <p:sp>
          <p:nvSpPr>
            <p:cNvPr id="350" name="Google Shape;350;p9"/>
            <p:cNvSpPr/>
            <p:nvPr/>
          </p:nvSpPr>
          <p:spPr>
            <a:xfrm>
              <a:off x="0" y="0"/>
              <a:ext cx="21473371" cy="1345123"/>
            </a:xfrm>
            <a:custGeom>
              <a:avLst/>
              <a:gdLst/>
              <a:ahLst/>
              <a:cxnLst/>
              <a:rect l="l" t="t" r="r" b="b"/>
              <a:pathLst>
                <a:path w="21473371" h="1345123" extrusionOk="0">
                  <a:moveTo>
                    <a:pt x="0" y="0"/>
                  </a:moveTo>
                  <a:lnTo>
                    <a:pt x="21473371" y="0"/>
                  </a:lnTo>
                  <a:lnTo>
                    <a:pt x="21473371" y="1345123"/>
                  </a:lnTo>
                  <a:lnTo>
                    <a:pt x="0" y="1345123"/>
                  </a:lnTo>
                  <a:close/>
                </a:path>
              </a:pathLst>
            </a:custGeom>
            <a:solidFill>
              <a:srgbClr val="00A7E2"/>
            </a:solidFill>
            <a:ln>
              <a:noFill/>
            </a:ln>
          </p:spPr>
          <p:txBody>
            <a:bodyPr/>
            <a:lstStyle/>
            <a:p>
              <a:endParaRPr lang="en-US"/>
            </a:p>
          </p:txBody>
        </p:sp>
        <p:sp>
          <p:nvSpPr>
            <p:cNvPr id="351" name="Google Shape;351;p9"/>
            <p:cNvSpPr txBox="1"/>
            <p:nvPr/>
          </p:nvSpPr>
          <p:spPr>
            <a:xfrm>
              <a:off x="0" y="-9525"/>
              <a:ext cx="21473312" cy="1354717"/>
            </a:xfrm>
            <a:prstGeom prst="rect">
              <a:avLst/>
            </a:prstGeom>
            <a:noFill/>
            <a:ln>
              <a:noFill/>
            </a:ln>
          </p:spPr>
          <p:txBody>
            <a:bodyPr spcFirstLastPara="1" wrap="square" lIns="27650" tIns="27650" rIns="27650" bIns="27650" anchor="ctr" anchorCtr="0">
              <a:noAutofit/>
            </a:bodyPr>
            <a:lstStyle/>
            <a:p>
              <a:pPr marL="0" marR="0" lvl="0" indent="0" algn="r" rtl="0">
                <a:lnSpc>
                  <a:spcPct val="120000"/>
                </a:lnSpc>
                <a:spcBef>
                  <a:spcPts val="0"/>
                </a:spcBef>
                <a:spcAft>
                  <a:spcPts val="0"/>
                </a:spcAft>
                <a:buNone/>
              </a:pPr>
              <a:r>
                <a:rPr lang="en-US" sz="2480" b="0" i="0" u="none" strike="noStrike" cap="none">
                  <a:solidFill>
                    <a:srgbClr val="2F5597"/>
                  </a:solidFill>
                  <a:latin typeface="Arial"/>
                  <a:ea typeface="Arial"/>
                  <a:cs typeface="Arial"/>
                  <a:sym typeface="Arial"/>
                </a:rPr>
                <a:t> RBP Viet Nam      </a:t>
              </a:r>
              <a:endParaRPr/>
            </a:p>
          </p:txBody>
        </p:sp>
      </p:grpSp>
      <p:grpSp>
        <p:nvGrpSpPr>
          <p:cNvPr id="352" name="Google Shape;352;p9"/>
          <p:cNvGrpSpPr/>
          <p:nvPr/>
        </p:nvGrpSpPr>
        <p:grpSpPr>
          <a:xfrm>
            <a:off x="57150" y="9706767"/>
            <a:ext cx="9144025" cy="580233"/>
            <a:chOff x="0" y="-9525"/>
            <a:chExt cx="21473371" cy="1362590"/>
          </a:xfrm>
        </p:grpSpPr>
        <p:sp>
          <p:nvSpPr>
            <p:cNvPr id="353" name="Google Shape;353;p9"/>
            <p:cNvSpPr/>
            <p:nvPr/>
          </p:nvSpPr>
          <p:spPr>
            <a:xfrm>
              <a:off x="0" y="0"/>
              <a:ext cx="21473371" cy="1352996"/>
            </a:xfrm>
            <a:custGeom>
              <a:avLst/>
              <a:gdLst/>
              <a:ahLst/>
              <a:cxnLst/>
              <a:rect l="l" t="t" r="r" b="b"/>
              <a:pathLst>
                <a:path w="21473371" h="1352996" extrusionOk="0">
                  <a:moveTo>
                    <a:pt x="0" y="0"/>
                  </a:moveTo>
                  <a:lnTo>
                    <a:pt x="21473371" y="0"/>
                  </a:lnTo>
                  <a:lnTo>
                    <a:pt x="21473371" y="1352996"/>
                  </a:lnTo>
                  <a:lnTo>
                    <a:pt x="0" y="1352996"/>
                  </a:lnTo>
                  <a:close/>
                </a:path>
              </a:pathLst>
            </a:custGeom>
            <a:solidFill>
              <a:srgbClr val="17396C"/>
            </a:solidFill>
            <a:ln>
              <a:noFill/>
            </a:ln>
          </p:spPr>
          <p:txBody>
            <a:bodyPr/>
            <a:lstStyle/>
            <a:p>
              <a:endParaRPr lang="en-US"/>
            </a:p>
          </p:txBody>
        </p:sp>
        <p:sp>
          <p:nvSpPr>
            <p:cNvPr id="354" name="Google Shape;354;p9"/>
            <p:cNvSpPr txBox="1"/>
            <p:nvPr/>
          </p:nvSpPr>
          <p:spPr>
            <a:xfrm>
              <a:off x="0" y="-9525"/>
              <a:ext cx="21473312" cy="1362590"/>
            </a:xfrm>
            <a:prstGeom prst="rect">
              <a:avLst/>
            </a:prstGeom>
            <a:noFill/>
            <a:ln>
              <a:noFill/>
            </a:ln>
          </p:spPr>
          <p:txBody>
            <a:bodyPr spcFirstLastPara="1" wrap="square" lIns="27650" tIns="27650" rIns="27650" bIns="27650" anchor="ctr" anchorCtr="0">
              <a:noAutofit/>
            </a:bodyPr>
            <a:lstStyle/>
            <a:p>
              <a:pPr marL="0" marR="0" lvl="0" indent="0" algn="l" rtl="0">
                <a:lnSpc>
                  <a:spcPct val="120000"/>
                </a:lnSpc>
                <a:spcBef>
                  <a:spcPts val="0"/>
                </a:spcBef>
                <a:spcAft>
                  <a:spcPts val="0"/>
                </a:spcAft>
                <a:buNone/>
              </a:pPr>
              <a:r>
                <a:rPr lang="en-US" sz="2480" b="0" i="0" u="none" strike="noStrike" cap="none">
                  <a:solidFill>
                    <a:srgbClr val="FFFFFF"/>
                  </a:solidFill>
                  <a:latin typeface="Arial"/>
                  <a:ea typeface="Arial"/>
                  <a:cs typeface="Arial"/>
                  <a:sym typeface="Arial"/>
                </a:rPr>
                <a:t>   Thực hành kinh doanh có trách nhiệm ở Việt Nam     </a:t>
              </a:r>
              <a:endParaRPr/>
            </a:p>
          </p:txBody>
        </p:sp>
      </p:grpSp>
      <p:sp>
        <p:nvSpPr>
          <p:cNvPr id="355" name="Google Shape;355;p9"/>
          <p:cNvSpPr txBox="1"/>
          <p:nvPr/>
        </p:nvSpPr>
        <p:spPr>
          <a:xfrm>
            <a:off x="1952110" y="3086835"/>
            <a:ext cx="572988" cy="1352550"/>
          </a:xfrm>
          <a:prstGeom prst="rect">
            <a:avLst/>
          </a:prstGeom>
          <a:noFill/>
          <a:ln>
            <a:noFill/>
          </a:ln>
        </p:spPr>
        <p:txBody>
          <a:bodyPr spcFirstLastPara="1" wrap="square" lIns="0" tIns="0" rIns="0" bIns="0" anchor="t" anchorCtr="0">
            <a:spAutoFit/>
          </a:bodyPr>
          <a:lstStyle/>
          <a:p>
            <a:pPr marL="0" marR="0" lvl="0" indent="0" algn="ctr" rtl="0">
              <a:lnSpc>
                <a:spcPct val="119993"/>
              </a:lnSpc>
              <a:spcBef>
                <a:spcPts val="0"/>
              </a:spcBef>
              <a:spcAft>
                <a:spcPts val="0"/>
              </a:spcAft>
              <a:buNone/>
            </a:pPr>
            <a:r>
              <a:rPr lang="en-US" sz="8738" b="0" i="0" u="none" strike="noStrike" cap="none">
                <a:solidFill>
                  <a:srgbClr val="155997"/>
                </a:solidFill>
                <a:latin typeface="Arial"/>
                <a:ea typeface="Arial"/>
                <a:cs typeface="Arial"/>
                <a:sym typeface="Arial"/>
              </a:rPr>
              <a:t>1</a:t>
            </a:r>
            <a:endParaRPr/>
          </a:p>
        </p:txBody>
      </p:sp>
      <p:sp>
        <p:nvSpPr>
          <p:cNvPr id="356" name="Google Shape;356;p9"/>
          <p:cNvSpPr txBox="1"/>
          <p:nvPr/>
        </p:nvSpPr>
        <p:spPr>
          <a:xfrm>
            <a:off x="2397480" y="4962173"/>
            <a:ext cx="572988" cy="1352550"/>
          </a:xfrm>
          <a:prstGeom prst="rect">
            <a:avLst/>
          </a:prstGeom>
          <a:noFill/>
          <a:ln>
            <a:noFill/>
          </a:ln>
        </p:spPr>
        <p:txBody>
          <a:bodyPr spcFirstLastPara="1" wrap="square" lIns="0" tIns="0" rIns="0" bIns="0" anchor="t" anchorCtr="0">
            <a:spAutoFit/>
          </a:bodyPr>
          <a:lstStyle/>
          <a:p>
            <a:pPr marL="0" marR="0" lvl="0" indent="0" algn="ctr" rtl="0">
              <a:lnSpc>
                <a:spcPct val="119993"/>
              </a:lnSpc>
              <a:spcBef>
                <a:spcPts val="0"/>
              </a:spcBef>
              <a:spcAft>
                <a:spcPts val="0"/>
              </a:spcAft>
              <a:buNone/>
            </a:pPr>
            <a:r>
              <a:rPr lang="en-US" sz="8738" b="0" i="0" u="none" strike="noStrike" cap="none">
                <a:solidFill>
                  <a:srgbClr val="155997"/>
                </a:solidFill>
                <a:latin typeface="Arial"/>
                <a:ea typeface="Arial"/>
                <a:cs typeface="Arial"/>
                <a:sym typeface="Arial"/>
              </a:rPr>
              <a:t>2</a:t>
            </a:r>
            <a:endParaRPr/>
          </a:p>
        </p:txBody>
      </p:sp>
      <p:sp>
        <p:nvSpPr>
          <p:cNvPr id="357" name="Google Shape;357;p9"/>
          <p:cNvSpPr txBox="1"/>
          <p:nvPr/>
        </p:nvSpPr>
        <p:spPr>
          <a:xfrm>
            <a:off x="1961544" y="6800166"/>
            <a:ext cx="572988" cy="1352550"/>
          </a:xfrm>
          <a:prstGeom prst="rect">
            <a:avLst/>
          </a:prstGeom>
          <a:noFill/>
          <a:ln>
            <a:noFill/>
          </a:ln>
        </p:spPr>
        <p:txBody>
          <a:bodyPr spcFirstLastPara="1" wrap="square" lIns="0" tIns="0" rIns="0" bIns="0" anchor="t" anchorCtr="0">
            <a:spAutoFit/>
          </a:bodyPr>
          <a:lstStyle/>
          <a:p>
            <a:pPr marL="0" marR="0" lvl="0" indent="0" algn="ctr" rtl="0">
              <a:lnSpc>
                <a:spcPct val="119993"/>
              </a:lnSpc>
              <a:spcBef>
                <a:spcPts val="0"/>
              </a:spcBef>
              <a:spcAft>
                <a:spcPts val="0"/>
              </a:spcAft>
              <a:buNone/>
            </a:pPr>
            <a:r>
              <a:rPr lang="en-US" sz="8738" b="0" i="0" u="none" strike="noStrike" cap="none">
                <a:solidFill>
                  <a:srgbClr val="155997"/>
                </a:solidFill>
                <a:latin typeface="Arial"/>
                <a:ea typeface="Arial"/>
                <a:cs typeface="Arial"/>
                <a:sym typeface="Arial"/>
              </a:rPr>
              <a:t>3</a:t>
            </a:r>
            <a:endParaRPr/>
          </a:p>
        </p:txBody>
      </p:sp>
      <p:sp>
        <p:nvSpPr>
          <p:cNvPr id="358" name="Google Shape;358;p9"/>
          <p:cNvSpPr/>
          <p:nvPr/>
        </p:nvSpPr>
        <p:spPr>
          <a:xfrm>
            <a:off x="-772126" y="681783"/>
            <a:ext cx="1658552" cy="814764"/>
          </a:xfrm>
          <a:custGeom>
            <a:avLst/>
            <a:gdLst/>
            <a:ahLst/>
            <a:cxnLst/>
            <a:rect l="l" t="t" r="r" b="b"/>
            <a:pathLst>
              <a:path w="1658552" h="814764" extrusionOk="0">
                <a:moveTo>
                  <a:pt x="0" y="0"/>
                </a:moveTo>
                <a:lnTo>
                  <a:pt x="1658552" y="0"/>
                </a:lnTo>
                <a:lnTo>
                  <a:pt x="1658552" y="814764"/>
                </a:lnTo>
                <a:lnTo>
                  <a:pt x="0" y="814764"/>
                </a:lnTo>
                <a:lnTo>
                  <a:pt x="0" y="0"/>
                </a:lnTo>
                <a:close/>
              </a:path>
            </a:pathLst>
          </a:custGeom>
          <a:blipFill rotWithShape="1">
            <a:blip r:embed="rId3">
              <a:alphaModFix/>
            </a:blip>
            <a:stretch>
              <a:fillRect/>
            </a:stretch>
          </a:blipFill>
          <a:ln>
            <a:noFill/>
          </a:ln>
        </p:spPr>
        <p:txBody>
          <a:bodyPr/>
          <a:lstStyle/>
          <a:p>
            <a:endParaRPr lang="en-US"/>
          </a:p>
        </p:txBody>
      </p:sp>
      <p:sp>
        <p:nvSpPr>
          <p:cNvPr id="359" name="Google Shape;359;p9"/>
          <p:cNvSpPr/>
          <p:nvPr/>
        </p:nvSpPr>
        <p:spPr>
          <a:xfrm>
            <a:off x="15979936" y="298655"/>
            <a:ext cx="2042153" cy="589464"/>
          </a:xfrm>
          <a:custGeom>
            <a:avLst/>
            <a:gdLst/>
            <a:ahLst/>
            <a:cxnLst/>
            <a:rect l="l" t="t" r="r" b="b"/>
            <a:pathLst>
              <a:path w="2042153" h="589464" extrusionOk="0">
                <a:moveTo>
                  <a:pt x="0" y="0"/>
                </a:moveTo>
                <a:lnTo>
                  <a:pt x="2042153" y="0"/>
                </a:lnTo>
                <a:lnTo>
                  <a:pt x="2042153" y="589465"/>
                </a:lnTo>
                <a:lnTo>
                  <a:pt x="0" y="589465"/>
                </a:lnTo>
                <a:lnTo>
                  <a:pt x="0" y="0"/>
                </a:lnTo>
                <a:close/>
              </a:path>
            </a:pathLst>
          </a:custGeom>
          <a:blipFill rotWithShape="1">
            <a:blip r:embed="rId4">
              <a:alphaModFix/>
            </a:blip>
            <a:stretch>
              <a:fillRect r="-113"/>
            </a:stretch>
          </a:blip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CC64796CDBDE4EBF7B2B1FDB47FF4C" ma:contentTypeVersion="17" ma:contentTypeDescription="Create a new document." ma:contentTypeScope="" ma:versionID="69d4a785e7f9f637588ba6524c444946">
  <xsd:schema xmlns:xsd="http://www.w3.org/2001/XMLSchema" xmlns:xs="http://www.w3.org/2001/XMLSchema" xmlns:p="http://schemas.microsoft.com/office/2006/metadata/properties" xmlns:ns2="c1556579-b438-4367-a7ac-18955499f8b0" xmlns:ns3="adb66510-6c27-40f1-ba49-a6a2742af9a6" targetNamespace="http://schemas.microsoft.com/office/2006/metadata/properties" ma:root="true" ma:fieldsID="b250da32e19f0709691c4b5d9eca80a2" ns2:_="" ns3:_="">
    <xsd:import namespace="c1556579-b438-4367-a7ac-18955499f8b0"/>
    <xsd:import namespace="adb66510-6c27-40f1-ba49-a6a2742af9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56579-b438-4367-a7ac-18955499f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b66510-6c27-40f1-ba49-a6a2742af9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b3ed83a-fd6d-498b-a75a-ad20ee65e2ef}" ma:internalName="TaxCatchAll" ma:showField="CatchAllData" ma:web="adb66510-6c27-40f1-ba49-a6a2742af9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556579-b438-4367-a7ac-18955499f8b0">
      <Terms xmlns="http://schemas.microsoft.com/office/infopath/2007/PartnerControls"/>
    </lcf76f155ced4ddcb4097134ff3c332f>
    <TaxCatchAll xmlns="adb66510-6c27-40f1-ba49-a6a2742af9a6" xsi:nil="true"/>
  </documentManagement>
</p:properties>
</file>

<file path=customXml/itemProps1.xml><?xml version="1.0" encoding="utf-8"?>
<ds:datastoreItem xmlns:ds="http://schemas.openxmlformats.org/officeDocument/2006/customXml" ds:itemID="{6DF2D97A-C42D-4FD1-902C-A15BBEEE7509}"/>
</file>

<file path=customXml/itemProps2.xml><?xml version="1.0" encoding="utf-8"?>
<ds:datastoreItem xmlns:ds="http://schemas.openxmlformats.org/officeDocument/2006/customXml" ds:itemID="{D3C22FC1-B881-4F9C-AE54-5427179D86B2}"/>
</file>

<file path=customXml/itemProps3.xml><?xml version="1.0" encoding="utf-8"?>
<ds:datastoreItem xmlns:ds="http://schemas.openxmlformats.org/officeDocument/2006/customXml" ds:itemID="{AAD233BC-48A8-44EE-9A33-AF050355737A}"/>
</file>

<file path=docProps/app.xml><?xml version="1.0" encoding="utf-8"?>
<Properties xmlns="http://schemas.openxmlformats.org/officeDocument/2006/extended-properties" xmlns:vt="http://schemas.openxmlformats.org/officeDocument/2006/docPropsVTypes">
  <TotalTime>14</TotalTime>
  <Words>2151</Words>
  <Application>Microsoft Office PowerPoint</Application>
  <PresentationFormat>Custom</PresentationFormat>
  <Paragraphs>193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Open Sans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Huan Nguyen</cp:lastModifiedBy>
  <cp:revision>3</cp:revision>
  <dcterms:created xsi:type="dcterms:W3CDTF">2006-08-16T00:00:00Z</dcterms:created>
  <dcterms:modified xsi:type="dcterms:W3CDTF">2024-03-22T08:25:33Z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0x010100ADCC64796CDBDE4EBF7B2B1FDB47FF4C</vt:lpwstr>
  </property>
</Properties>
</file>